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7" d="100"/>
          <a:sy n="67" d="100"/>
        </p:scale>
        <p:origin x="-125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F3D6F34-687E-4DC7-9031-C8FDAD2C260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a:p>
        </p:txBody>
      </p:sp>
      <p:sp>
        <p:nvSpPr>
          <p:cNvPr id="2150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21508" name="Rectangle 4"/>
          <p:cNvSpPr>
            <a:spLocks noGrp="1" noChangeArrowheads="1"/>
          </p:cNvSpPr>
          <p:nvPr>
            <p:ph type="dt" sz="half" idx="2"/>
          </p:nvPr>
        </p:nvSpPr>
        <p:spPr/>
        <p:txBody>
          <a:bodyPr/>
          <a:lstStyle>
            <a:lvl1pPr>
              <a:defRPr/>
            </a:lvl1pPr>
          </a:lstStyle>
          <a:p>
            <a:endParaRPr lang="en-US"/>
          </a:p>
        </p:txBody>
      </p:sp>
      <p:sp>
        <p:nvSpPr>
          <p:cNvPr id="21509" name="Rectangle 5"/>
          <p:cNvSpPr>
            <a:spLocks noGrp="1" noChangeArrowheads="1"/>
          </p:cNvSpPr>
          <p:nvPr>
            <p:ph type="ftr" sz="quarter" idx="3"/>
          </p:nvPr>
        </p:nvSpPr>
        <p:spPr/>
        <p:txBody>
          <a:bodyPr/>
          <a:lstStyle>
            <a:lvl1pPr>
              <a:defRPr/>
            </a:lvl1pPr>
          </a:lstStyle>
          <a:p>
            <a:endParaRPr lang="en-US"/>
          </a:p>
        </p:txBody>
      </p:sp>
      <p:sp>
        <p:nvSpPr>
          <p:cNvPr id="21510" name="Rectangle 6"/>
          <p:cNvSpPr>
            <a:spLocks noGrp="1" noChangeArrowheads="1"/>
          </p:cNvSpPr>
          <p:nvPr>
            <p:ph type="sldNum" sz="quarter" idx="4"/>
          </p:nvPr>
        </p:nvSpPr>
        <p:spPr/>
        <p:txBody>
          <a:bodyPr/>
          <a:lstStyle>
            <a:lvl1pPr>
              <a:defRPr/>
            </a:lvl1pPr>
          </a:lstStyle>
          <a:p>
            <a:fld id="{34B08884-BA7D-41DD-A4D8-CCA19935F72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1B17B6-23F0-4F4A-B72B-6DE446CC3F8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B55652-BD9F-4824-B3D2-4DE66C7614B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0FAB24-8D4C-4282-BC4D-0D35F1E1CF7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BC74FE-8C13-4A9A-8152-6D93B0EB9C3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D220F8-944C-4701-96D8-536F11581E1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2AC8553-8245-41BE-A139-4D3F291FEE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6189843-BEE6-431F-83CB-5EB312CE2D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0C76037-F01F-4763-B04D-109A20BA213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A6A429-C7E6-48EC-B5D6-E212000CF69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E3B227-2204-4582-B305-671966E8964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2F50B5D-78B0-4B6F-8925-FB3CEBC30FE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194872" y="269823"/>
            <a:ext cx="8739266" cy="6588177"/>
          </a:xfrm>
        </p:spPr>
        <p:txBody>
          <a:bodyPr/>
          <a:lstStyle/>
          <a:p>
            <a:pPr algn="just" rtl="1">
              <a:buNone/>
            </a:pPr>
            <a:r>
              <a:rPr lang="fa-IR" sz="2200" dirty="0" smtClean="0">
                <a:solidFill>
                  <a:srgbClr val="FF0000"/>
                </a:solidFill>
                <a:cs typeface="B Nazanin" pitchFamily="2" charset="-78"/>
              </a:rPr>
              <a:t>ارتباط بد داری ویژگی هایی است که پاره ای از برجسته ترین این ویژگی ها را در ذیل می آوریم:</a:t>
            </a:r>
          </a:p>
          <a:p>
            <a:pPr algn="just" rtl="1">
              <a:buNone/>
            </a:pPr>
            <a:r>
              <a:rPr lang="fa-IR" sz="2200" dirty="0" smtClean="0">
                <a:cs typeface="B Nazanin" pitchFamily="2" charset="-78"/>
              </a:rPr>
              <a:t>                </a:t>
            </a:r>
            <a:r>
              <a:rPr lang="fa-IR" sz="1800" b="1" dirty="0" smtClean="0">
                <a:cs typeface="B Nazanin" pitchFamily="2" charset="-78"/>
              </a:rPr>
              <a:t>در یک ارتباط بد، فرد ممکن است اصرار ورزد که حق با اوست و طرف مقابل او اشتباه می کند.</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تقصیر را به گردن طرف مقابل می اندازد.</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مدعی می شود که یک قربانی و بی گناه است.</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طرف مقابل را به صرف اینکه مطابق میل او عمل نمی کند، سرزنش می کند.</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بی آنکه خواسته خویش را مطرح کند خود را شایستۀ برخورد بهتر می داند.</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تسلیم می شود و روزنه امیدی نمی بیند.</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عصبی و رنجیده خاطر است و اندوه خود را انکار می کند و حال آنکه وضع                        </a:t>
            </a:r>
          </a:p>
          <a:p>
            <a:pPr algn="just" rtl="1">
              <a:buNone/>
            </a:pPr>
            <a:r>
              <a:rPr lang="fa-IR" sz="1800" b="1" dirty="0" smtClean="0">
                <a:cs typeface="B Nazanin" pitchFamily="2" charset="-78"/>
              </a:rPr>
              <a:t>                                                  ظاهر او درست خلاف آن را نشان می دهد.</a:t>
            </a:r>
          </a:p>
          <a:p>
            <a:pPr algn="just" rtl="1">
              <a:buNone/>
            </a:pPr>
            <a:r>
              <a:rPr lang="fa-IR" sz="1800" b="1" dirty="0" smtClean="0">
                <a:cs typeface="B Nazanin" pitchFamily="2" charset="-78"/>
              </a:rPr>
              <a:t>                                                       فرد یا حرفی نمی زند یا لحن تمسخر دارد. در اتاق را به هم می کوبد و خارج</a:t>
            </a:r>
          </a:p>
          <a:p>
            <a:pPr algn="just" rtl="1">
              <a:buNone/>
            </a:pPr>
            <a:r>
              <a:rPr lang="fa-IR" sz="1800" b="1" dirty="0">
                <a:cs typeface="B Nazanin" pitchFamily="2" charset="-78"/>
              </a:rPr>
              <a:t> </a:t>
            </a:r>
            <a:r>
              <a:rPr lang="fa-IR" sz="1800" b="1" dirty="0" smtClean="0">
                <a:cs typeface="B Nazanin" pitchFamily="2" charset="-78"/>
              </a:rPr>
              <a:t>                                                      می شود.</a:t>
            </a:r>
          </a:p>
          <a:p>
            <a:pPr algn="just" rtl="1">
              <a:buNone/>
            </a:pPr>
            <a:r>
              <a:rPr lang="fa-IR" sz="1800" b="1" dirty="0">
                <a:cs typeface="B Nazanin" pitchFamily="2" charset="-78"/>
              </a:rPr>
              <a:t> </a:t>
            </a:r>
            <a:r>
              <a:rPr lang="fa-IR" sz="1800" b="1" dirty="0" smtClean="0">
                <a:cs typeface="B Nazanin" pitchFamily="2" charset="-78"/>
              </a:rPr>
              <a:t>                                                         </a:t>
            </a:r>
          </a:p>
          <a:p>
            <a:pPr algn="just" rtl="1">
              <a:buNone/>
            </a:pPr>
            <a:r>
              <a:rPr lang="fa-IR" sz="1800" b="1" dirty="0">
                <a:cs typeface="B Nazanin" pitchFamily="2" charset="-78"/>
              </a:rPr>
              <a:t> </a:t>
            </a:r>
            <a:r>
              <a:rPr lang="fa-IR" sz="1800" b="1" dirty="0" smtClean="0">
                <a:cs typeface="B Nazanin" pitchFamily="2" charset="-78"/>
              </a:rPr>
              <a:t>                                                           فرد به جای برخورد با مسأله، طوری رفتار می کند که انگار گناهکار است.</a:t>
            </a:r>
          </a:p>
          <a:p>
            <a:pPr algn="just" rtl="1">
              <a:buNone/>
            </a:pPr>
            <a:r>
              <a:rPr lang="fa-IR" sz="1800" b="1" dirty="0">
                <a:cs typeface="B Nazanin" pitchFamily="2" charset="-78"/>
              </a:rPr>
              <a:t> </a:t>
            </a:r>
            <a:r>
              <a:rPr lang="fa-IR" sz="1800" b="1" dirty="0" smtClean="0">
                <a:cs typeface="B Nazanin" pitchFamily="2" charset="-78"/>
              </a:rPr>
              <a:t>                                                    </a:t>
            </a:r>
          </a:p>
          <a:p>
            <a:pPr algn="just" rtl="1">
              <a:buNone/>
            </a:pPr>
            <a:endParaRPr lang="fa-IR" sz="1800" b="1" dirty="0">
              <a:cs typeface="B Nazanin" pitchFamily="2" charset="-78"/>
            </a:endParaRPr>
          </a:p>
          <a:p>
            <a:pPr algn="just" rtl="1">
              <a:buNone/>
            </a:pPr>
            <a:endParaRPr lang="fa-IR" sz="1800" b="1" dirty="0">
              <a:cs typeface="B Nazanin" pitchFamily="2" charset="-78"/>
            </a:endParaRPr>
          </a:p>
          <a:p>
            <a:pPr algn="just" rtl="1">
              <a:buNone/>
            </a:pPr>
            <a:endParaRPr lang="fa-IR" sz="1800" b="1" dirty="0" smtClean="0">
              <a:cs typeface="B Nazanin" pitchFamily="2" charset="-78"/>
            </a:endParaRPr>
          </a:p>
          <a:p>
            <a:pPr algn="just" rtl="1">
              <a:buNone/>
            </a:pPr>
            <a:endParaRPr lang="fa-IR" sz="1800" b="1" dirty="0">
              <a:cs typeface="B Nazanin" pitchFamily="2" charset="-78"/>
            </a:endParaRPr>
          </a:p>
          <a:p>
            <a:pPr algn="just" rtl="1">
              <a:buNone/>
            </a:pPr>
            <a:r>
              <a:rPr lang="fa-IR" sz="1800" b="1" dirty="0" smtClean="0">
                <a:cs typeface="B Nazanin" pitchFamily="2" charset="-78"/>
              </a:rPr>
              <a:t>    </a:t>
            </a:r>
          </a:p>
          <a:p>
            <a:pPr algn="just" rtl="1">
              <a:buNone/>
            </a:pPr>
            <a:endParaRPr lang="fa-IR" sz="1800" b="1" dirty="0">
              <a:cs typeface="B Nazanin" pitchFamily="2" charset="-78"/>
            </a:endParaRPr>
          </a:p>
          <a:p>
            <a:pPr algn="just" rtl="1">
              <a:buNone/>
            </a:pPr>
            <a:endParaRPr lang="fa-IR" sz="1800" b="1" dirty="0" smtClean="0">
              <a:cs typeface="B Nazanin" pitchFamily="2" charset="-78"/>
            </a:endParaRPr>
          </a:p>
          <a:p>
            <a:pPr algn="just" rtl="1">
              <a:buNone/>
            </a:pPr>
            <a:endParaRPr lang="fa-IR" sz="1800" b="1" dirty="0">
              <a:cs typeface="B Nazanin" pitchFamily="2" charset="-78"/>
            </a:endParaRPr>
          </a:p>
          <a:p>
            <a:pPr algn="just" rtl="1">
              <a:buNone/>
            </a:pPr>
            <a:endParaRPr lang="en-US" sz="1800" b="1" dirty="0">
              <a:cs typeface="B Nazanin" pitchFamily="2" charset="-78"/>
            </a:endParaRPr>
          </a:p>
        </p:txBody>
      </p:sp>
      <p:sp>
        <p:nvSpPr>
          <p:cNvPr id="7" name="Rectangle 6"/>
          <p:cNvSpPr/>
          <p:nvPr/>
        </p:nvSpPr>
        <p:spPr>
          <a:xfrm>
            <a:off x="7869836" y="749509"/>
            <a:ext cx="899410" cy="404734"/>
          </a:xfrm>
          <a:prstGeom prst="rect">
            <a:avLst/>
          </a:prstGeom>
          <a:solidFill>
            <a:srgbClr val="7030A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1- حق</a:t>
            </a:r>
            <a:endParaRPr lang="en-US" sz="2000" dirty="0">
              <a:solidFill>
                <a:schemeClr val="tx1"/>
              </a:solidFill>
              <a:cs typeface="B Titr" pitchFamily="2" charset="-78"/>
            </a:endParaRPr>
          </a:p>
        </p:txBody>
      </p:sp>
      <p:sp>
        <p:nvSpPr>
          <p:cNvPr id="8" name="Rectangle 7"/>
          <p:cNvSpPr/>
          <p:nvPr/>
        </p:nvSpPr>
        <p:spPr>
          <a:xfrm>
            <a:off x="7405141" y="1321634"/>
            <a:ext cx="1381594" cy="404734"/>
          </a:xfrm>
          <a:prstGeom prst="rect">
            <a:avLst/>
          </a:prstGeom>
          <a:solidFill>
            <a:srgbClr val="92D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2- سرزنش</a:t>
            </a:r>
            <a:endParaRPr lang="en-US" sz="2000" dirty="0">
              <a:solidFill>
                <a:schemeClr val="tx1"/>
              </a:solidFill>
              <a:cs typeface="B Titr" pitchFamily="2" charset="-78"/>
            </a:endParaRPr>
          </a:p>
        </p:txBody>
      </p:sp>
      <p:sp>
        <p:nvSpPr>
          <p:cNvPr id="9" name="Rectangle 8"/>
          <p:cNvSpPr/>
          <p:nvPr/>
        </p:nvSpPr>
        <p:spPr>
          <a:xfrm>
            <a:off x="7045377" y="1968710"/>
            <a:ext cx="1728866" cy="404734"/>
          </a:xfrm>
          <a:prstGeom prst="rect">
            <a:avLst/>
          </a:prstGeom>
          <a:solidFill>
            <a:srgbClr val="00B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3- مظلوم نمایی</a:t>
            </a:r>
            <a:endParaRPr lang="en-US" sz="2000" dirty="0">
              <a:solidFill>
                <a:schemeClr val="tx1"/>
              </a:solidFill>
              <a:cs typeface="B Titr" pitchFamily="2" charset="-78"/>
            </a:endParaRPr>
          </a:p>
        </p:txBody>
      </p:sp>
      <p:sp>
        <p:nvSpPr>
          <p:cNvPr id="10" name="Rectangle 9"/>
          <p:cNvSpPr/>
          <p:nvPr/>
        </p:nvSpPr>
        <p:spPr>
          <a:xfrm>
            <a:off x="6865496" y="2660756"/>
            <a:ext cx="1881266" cy="404734"/>
          </a:xfrm>
          <a:prstGeom prst="rect">
            <a:avLst/>
          </a:prstGeom>
          <a:solidFill>
            <a:srgbClr val="C00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4- تحقیر</a:t>
            </a:r>
            <a:endParaRPr lang="en-US" sz="2000" dirty="0">
              <a:solidFill>
                <a:schemeClr val="tx1"/>
              </a:solidFill>
              <a:cs typeface="B Titr" pitchFamily="2" charset="-78"/>
            </a:endParaRPr>
          </a:p>
        </p:txBody>
      </p:sp>
      <p:sp>
        <p:nvSpPr>
          <p:cNvPr id="11" name="Rectangle 10"/>
          <p:cNvSpPr/>
          <p:nvPr/>
        </p:nvSpPr>
        <p:spPr>
          <a:xfrm>
            <a:off x="6760564" y="3307831"/>
            <a:ext cx="1973706" cy="404734"/>
          </a:xfrm>
          <a:prstGeom prst="rect">
            <a:avLst/>
          </a:prstGeom>
          <a:solidFill>
            <a:srgbClr val="FFFF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5- توقع</a:t>
            </a:r>
            <a:endParaRPr lang="en-US" sz="2000" dirty="0">
              <a:solidFill>
                <a:schemeClr val="tx1"/>
              </a:solidFill>
              <a:cs typeface="B Titr" pitchFamily="2" charset="-78"/>
            </a:endParaRPr>
          </a:p>
        </p:txBody>
      </p:sp>
      <p:sp>
        <p:nvSpPr>
          <p:cNvPr id="12" name="Rectangle 11"/>
          <p:cNvSpPr/>
          <p:nvPr/>
        </p:nvSpPr>
        <p:spPr>
          <a:xfrm>
            <a:off x="6610662" y="3999877"/>
            <a:ext cx="2111116" cy="404734"/>
          </a:xfrm>
          <a:prstGeom prst="rect">
            <a:avLst/>
          </a:prstGeom>
          <a:solidFill>
            <a:srgbClr val="00B0F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6- درماندگی</a:t>
            </a:r>
            <a:endParaRPr lang="en-US" sz="2000" dirty="0">
              <a:solidFill>
                <a:schemeClr val="tx1"/>
              </a:solidFill>
              <a:cs typeface="B Titr" pitchFamily="2" charset="-78"/>
            </a:endParaRPr>
          </a:p>
        </p:txBody>
      </p:sp>
      <p:sp>
        <p:nvSpPr>
          <p:cNvPr id="13" name="Rectangle 12"/>
          <p:cNvSpPr/>
          <p:nvPr/>
        </p:nvSpPr>
        <p:spPr>
          <a:xfrm>
            <a:off x="6475751" y="4676932"/>
            <a:ext cx="2263515" cy="614595"/>
          </a:xfrm>
          <a:prstGeom prst="rect">
            <a:avLst/>
          </a:prstGeom>
          <a:solidFill>
            <a:srgbClr val="FF0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7- انکار</a:t>
            </a:r>
            <a:endParaRPr lang="en-US" sz="2000" dirty="0">
              <a:solidFill>
                <a:schemeClr val="tx1"/>
              </a:solidFill>
              <a:cs typeface="B Titr" pitchFamily="2" charset="-78"/>
            </a:endParaRPr>
          </a:p>
        </p:txBody>
      </p:sp>
      <p:sp>
        <p:nvSpPr>
          <p:cNvPr id="14" name="Rectangle 13"/>
          <p:cNvSpPr/>
          <p:nvPr/>
        </p:nvSpPr>
        <p:spPr>
          <a:xfrm>
            <a:off x="6250898" y="5426440"/>
            <a:ext cx="2503358" cy="569626"/>
          </a:xfrm>
          <a:prstGeom prst="rect">
            <a:avLst/>
          </a:prstGeom>
          <a:solidFill>
            <a:schemeClr val="bg1">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8- پرخاشگری انفعالی</a:t>
            </a:r>
            <a:endParaRPr lang="en-US" sz="2000" dirty="0">
              <a:solidFill>
                <a:schemeClr val="tx1"/>
              </a:solidFill>
              <a:cs typeface="B Titr" pitchFamily="2" charset="-78"/>
            </a:endParaRPr>
          </a:p>
        </p:txBody>
      </p:sp>
      <p:sp>
        <p:nvSpPr>
          <p:cNvPr id="15" name="Rectangle 14"/>
          <p:cNvSpPr/>
          <p:nvPr/>
        </p:nvSpPr>
        <p:spPr>
          <a:xfrm>
            <a:off x="6056026" y="6220918"/>
            <a:ext cx="2685737" cy="434715"/>
          </a:xfrm>
          <a:prstGeom prst="rect">
            <a:avLst/>
          </a:prstGeom>
          <a:solidFill>
            <a:srgbClr val="FFC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9- سرزنش خویشتن</a:t>
            </a:r>
            <a:endParaRPr lang="en-US" sz="20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23555">
                                            <p:txEl>
                                              <p:pRg st="1" end="1"/>
                                            </p:txEl>
                                          </p:spTgt>
                                        </p:tgtEl>
                                        <p:attrNameLst>
                                          <p:attrName>style.visibility</p:attrName>
                                        </p:attrNameLst>
                                      </p:cBhvr>
                                      <p:to>
                                        <p:strVal val="visible"/>
                                      </p:to>
                                    </p:set>
                                    <p:anim calcmode="lin" valueType="num">
                                      <p:cBhvr>
                                        <p:cTn id="18" dur="1000" fill="hold"/>
                                        <p:tgtEl>
                                          <p:spTgt spid="23555">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23555">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2355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slide(fromBottom)">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3555">
                                            <p:txEl>
                                              <p:pRg st="3" end="3"/>
                                            </p:txEl>
                                          </p:spTgt>
                                        </p:tgtEl>
                                        <p:attrNameLst>
                                          <p:attrName>style.visibility</p:attrName>
                                        </p:attrNameLst>
                                      </p:cBhvr>
                                      <p:to>
                                        <p:strVal val="visible"/>
                                      </p:to>
                                    </p:set>
                                    <p:animEffect transition="in" filter="randombar(horizontal)">
                                      <p:cBhvr>
                                        <p:cTn id="30" dur="500"/>
                                        <p:tgtEl>
                                          <p:spTgt spid="2355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nodeType="clickEffect">
                                  <p:stCondLst>
                                    <p:cond delay="0"/>
                                  </p:stCondLst>
                                  <p:childTnLst>
                                    <p:set>
                                      <p:cBhvr>
                                        <p:cTn id="41" dur="1" fill="hold">
                                          <p:stCondLst>
                                            <p:cond delay="0"/>
                                          </p:stCondLst>
                                        </p:cTn>
                                        <p:tgtEl>
                                          <p:spTgt spid="23555">
                                            <p:txEl>
                                              <p:pRg st="5" end="5"/>
                                            </p:txEl>
                                          </p:spTgt>
                                        </p:tgtEl>
                                        <p:attrNameLst>
                                          <p:attrName>style.visibility</p:attrName>
                                        </p:attrNameLst>
                                      </p:cBhvr>
                                      <p:to>
                                        <p:strVal val="visible"/>
                                      </p:to>
                                    </p:set>
                                    <p:animEffect transition="in" filter="fade">
                                      <p:cBhvr>
                                        <p:cTn id="42" dur="800" decel="100000"/>
                                        <p:tgtEl>
                                          <p:spTgt spid="23555">
                                            <p:txEl>
                                              <p:pRg st="5" end="5"/>
                                            </p:txEl>
                                          </p:spTgt>
                                        </p:tgtEl>
                                      </p:cBhvr>
                                    </p:animEffect>
                                    <p:anim calcmode="lin" valueType="num">
                                      <p:cBhvr>
                                        <p:cTn id="43" dur="800" decel="100000" fill="hold"/>
                                        <p:tgtEl>
                                          <p:spTgt spid="23555">
                                            <p:txEl>
                                              <p:pRg st="5" end="5"/>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23555">
                                            <p:txEl>
                                              <p:pRg st="5" end="5"/>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23555">
                                            <p:txEl>
                                              <p:pRg st="5" end="5"/>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23555">
                                            <p:txEl>
                                              <p:pRg st="5" end="5"/>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23555">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0" presetClass="entr" presetSubtype="0" fill="hold" grpId="0" nodeType="clickEffect">
                                  <p:stCondLst>
                                    <p:cond delay="0"/>
                                  </p:stCondLst>
                                  <p:iterate type="lt">
                                    <p:tmPct val="10000"/>
                                  </p:iterate>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1"/>
                                          </p:val>
                                        </p:tav>
                                        <p:tav tm="100000">
                                          <p:val>
                                            <p:strVal val="#ppt_x"/>
                                          </p:val>
                                        </p:tav>
                                      </p:tavLst>
                                    </p:anim>
                                    <p:anim calcmode="lin" valueType="num">
                                      <p:cBhvr>
                                        <p:cTn id="5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23555">
                                            <p:txEl>
                                              <p:pRg st="7" end="7"/>
                                            </p:txEl>
                                          </p:spTgt>
                                        </p:tgtEl>
                                        <p:attrNameLst>
                                          <p:attrName>style.visibility</p:attrName>
                                        </p:attrNameLst>
                                      </p:cBhvr>
                                      <p:to>
                                        <p:strVal val="visible"/>
                                      </p:to>
                                    </p:set>
                                    <p:animEffect transition="in" filter="wipe(down)">
                                      <p:cBhvr>
                                        <p:cTn id="59" dur="500"/>
                                        <p:tgtEl>
                                          <p:spTgt spid="23555">
                                            <p:txEl>
                                              <p:pRg st="7" end="7"/>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6" presetClass="entr" presetSubtype="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down)">
                                      <p:cBhvr>
                                        <p:cTn id="64" dur="580">
                                          <p:stCondLst>
                                            <p:cond delay="0"/>
                                          </p:stCondLst>
                                        </p:cTn>
                                        <p:tgtEl>
                                          <p:spTgt spid="11"/>
                                        </p:tgtEl>
                                      </p:cBhvr>
                                    </p:animEffect>
                                    <p:anim calcmode="lin" valueType="num">
                                      <p:cBhvr>
                                        <p:cTn id="65"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0" dur="26">
                                          <p:stCondLst>
                                            <p:cond delay="650"/>
                                          </p:stCondLst>
                                        </p:cTn>
                                        <p:tgtEl>
                                          <p:spTgt spid="11"/>
                                        </p:tgtEl>
                                      </p:cBhvr>
                                      <p:to x="100000" y="60000"/>
                                    </p:animScale>
                                    <p:animScale>
                                      <p:cBhvr>
                                        <p:cTn id="71" dur="166" decel="50000">
                                          <p:stCondLst>
                                            <p:cond delay="676"/>
                                          </p:stCondLst>
                                        </p:cTn>
                                        <p:tgtEl>
                                          <p:spTgt spid="11"/>
                                        </p:tgtEl>
                                      </p:cBhvr>
                                      <p:to x="100000" y="100000"/>
                                    </p:animScale>
                                    <p:animScale>
                                      <p:cBhvr>
                                        <p:cTn id="72" dur="26">
                                          <p:stCondLst>
                                            <p:cond delay="1312"/>
                                          </p:stCondLst>
                                        </p:cTn>
                                        <p:tgtEl>
                                          <p:spTgt spid="11"/>
                                        </p:tgtEl>
                                      </p:cBhvr>
                                      <p:to x="100000" y="80000"/>
                                    </p:animScale>
                                    <p:animScale>
                                      <p:cBhvr>
                                        <p:cTn id="73" dur="166" decel="50000">
                                          <p:stCondLst>
                                            <p:cond delay="1338"/>
                                          </p:stCondLst>
                                        </p:cTn>
                                        <p:tgtEl>
                                          <p:spTgt spid="11"/>
                                        </p:tgtEl>
                                      </p:cBhvr>
                                      <p:to x="100000" y="100000"/>
                                    </p:animScale>
                                    <p:animScale>
                                      <p:cBhvr>
                                        <p:cTn id="74" dur="26">
                                          <p:stCondLst>
                                            <p:cond delay="1642"/>
                                          </p:stCondLst>
                                        </p:cTn>
                                        <p:tgtEl>
                                          <p:spTgt spid="11"/>
                                        </p:tgtEl>
                                      </p:cBhvr>
                                      <p:to x="100000" y="90000"/>
                                    </p:animScale>
                                    <p:animScale>
                                      <p:cBhvr>
                                        <p:cTn id="75" dur="166" decel="50000">
                                          <p:stCondLst>
                                            <p:cond delay="1668"/>
                                          </p:stCondLst>
                                        </p:cTn>
                                        <p:tgtEl>
                                          <p:spTgt spid="11"/>
                                        </p:tgtEl>
                                      </p:cBhvr>
                                      <p:to x="100000" y="100000"/>
                                    </p:animScale>
                                    <p:animScale>
                                      <p:cBhvr>
                                        <p:cTn id="76" dur="26">
                                          <p:stCondLst>
                                            <p:cond delay="1808"/>
                                          </p:stCondLst>
                                        </p:cTn>
                                        <p:tgtEl>
                                          <p:spTgt spid="11"/>
                                        </p:tgtEl>
                                      </p:cBhvr>
                                      <p:to x="100000" y="95000"/>
                                    </p:animScale>
                                    <p:animScale>
                                      <p:cBhvr>
                                        <p:cTn id="77" dur="166" decel="50000">
                                          <p:stCondLst>
                                            <p:cond delay="1834"/>
                                          </p:stCondLst>
                                        </p:cTn>
                                        <p:tgtEl>
                                          <p:spTgt spid="11"/>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3555">
                                            <p:txEl>
                                              <p:pRg st="9" end="9"/>
                                            </p:txEl>
                                          </p:spTgt>
                                        </p:tgtEl>
                                        <p:attrNameLst>
                                          <p:attrName>style.visibility</p:attrName>
                                        </p:attrNameLst>
                                      </p:cBhvr>
                                      <p:to>
                                        <p:strVal val="visible"/>
                                      </p:to>
                                    </p:set>
                                    <p:animEffect transition="in" filter="dissolve">
                                      <p:cBhvr>
                                        <p:cTn id="82" dur="500"/>
                                        <p:tgtEl>
                                          <p:spTgt spid="23555">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randombar(horizontal)">
                                      <p:cBhvr>
                                        <p:cTn id="87" dur="500"/>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23" presetClass="entr" presetSubtype="16" fill="hold" nodeType="clickEffect">
                                  <p:stCondLst>
                                    <p:cond delay="0"/>
                                  </p:stCondLst>
                                  <p:childTnLst>
                                    <p:set>
                                      <p:cBhvr>
                                        <p:cTn id="91" dur="1" fill="hold">
                                          <p:stCondLst>
                                            <p:cond delay="0"/>
                                          </p:stCondLst>
                                        </p:cTn>
                                        <p:tgtEl>
                                          <p:spTgt spid="23555">
                                            <p:txEl>
                                              <p:pRg st="11" end="11"/>
                                            </p:txEl>
                                          </p:spTgt>
                                        </p:tgtEl>
                                        <p:attrNameLst>
                                          <p:attrName>style.visibility</p:attrName>
                                        </p:attrNameLst>
                                      </p:cBhvr>
                                      <p:to>
                                        <p:strVal val="visible"/>
                                      </p:to>
                                    </p:set>
                                    <p:anim calcmode="lin" valueType="num">
                                      <p:cBhvr>
                                        <p:cTn id="92" dur="500" fill="hold"/>
                                        <p:tgtEl>
                                          <p:spTgt spid="23555">
                                            <p:txEl>
                                              <p:pRg st="11" end="11"/>
                                            </p:txEl>
                                          </p:spTgt>
                                        </p:tgtEl>
                                        <p:attrNameLst>
                                          <p:attrName>ppt_w</p:attrName>
                                        </p:attrNameLst>
                                      </p:cBhvr>
                                      <p:tavLst>
                                        <p:tav tm="0">
                                          <p:val>
                                            <p:fltVal val="0"/>
                                          </p:val>
                                        </p:tav>
                                        <p:tav tm="100000">
                                          <p:val>
                                            <p:strVal val="#ppt_w"/>
                                          </p:val>
                                        </p:tav>
                                      </p:tavLst>
                                    </p:anim>
                                    <p:anim calcmode="lin" valueType="num">
                                      <p:cBhvr>
                                        <p:cTn id="93" dur="500" fill="hold"/>
                                        <p:tgtEl>
                                          <p:spTgt spid="23555">
                                            <p:txEl>
                                              <p:pRg st="11" end="11"/>
                                            </p:txEl>
                                          </p:spTgt>
                                        </p:tgtEl>
                                        <p:attrNameLst>
                                          <p:attrName>ppt_h</p:attrName>
                                        </p:attrNameLst>
                                      </p:cBhvr>
                                      <p:tavLst>
                                        <p:tav tm="0">
                                          <p:val>
                                            <p:fltVal val="0"/>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8" presetClass="entr" presetSubtype="16" fill="hold" grpId="0" nodeType="click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diamond(in)">
                                      <p:cBhvr>
                                        <p:cTn id="98" dur="2000"/>
                                        <p:tgtEl>
                                          <p:spTgt spid="13"/>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nodeType="clickEffect">
                                  <p:stCondLst>
                                    <p:cond delay="0"/>
                                  </p:stCondLst>
                                  <p:childTnLst>
                                    <p:set>
                                      <p:cBhvr>
                                        <p:cTn id="102" dur="1" fill="hold">
                                          <p:stCondLst>
                                            <p:cond delay="0"/>
                                          </p:stCondLst>
                                        </p:cTn>
                                        <p:tgtEl>
                                          <p:spTgt spid="23555">
                                            <p:txEl>
                                              <p:pRg st="13" end="13"/>
                                            </p:txEl>
                                          </p:spTgt>
                                        </p:tgtEl>
                                        <p:attrNameLst>
                                          <p:attrName>style.visibility</p:attrName>
                                        </p:attrNameLst>
                                      </p:cBhvr>
                                      <p:to>
                                        <p:strVal val="visible"/>
                                      </p:to>
                                    </p:set>
                                    <p:animEffect transition="in" filter="blinds(horizontal)">
                                      <p:cBhvr>
                                        <p:cTn id="103" dur="500"/>
                                        <p:tgtEl>
                                          <p:spTgt spid="23555">
                                            <p:txEl>
                                              <p:pRg st="13" end="13"/>
                                            </p:txEl>
                                          </p:spTgt>
                                        </p:tgtEl>
                                      </p:cBhvr>
                                    </p:animEffect>
                                  </p:childTnLst>
                                </p:cTn>
                              </p:par>
                              <p:par>
                                <p:cTn id="104" presetID="3" presetClass="entr" presetSubtype="10" fill="hold" nodeType="withEffect">
                                  <p:stCondLst>
                                    <p:cond delay="0"/>
                                  </p:stCondLst>
                                  <p:childTnLst>
                                    <p:set>
                                      <p:cBhvr>
                                        <p:cTn id="105" dur="1" fill="hold">
                                          <p:stCondLst>
                                            <p:cond delay="0"/>
                                          </p:stCondLst>
                                        </p:cTn>
                                        <p:tgtEl>
                                          <p:spTgt spid="23555">
                                            <p:txEl>
                                              <p:pRg st="14" end="14"/>
                                            </p:txEl>
                                          </p:spTgt>
                                        </p:tgtEl>
                                        <p:attrNameLst>
                                          <p:attrName>style.visibility</p:attrName>
                                        </p:attrNameLst>
                                      </p:cBhvr>
                                      <p:to>
                                        <p:strVal val="visible"/>
                                      </p:to>
                                    </p:set>
                                    <p:animEffect transition="in" filter="blinds(horizontal)">
                                      <p:cBhvr>
                                        <p:cTn id="106" dur="500"/>
                                        <p:tgtEl>
                                          <p:spTgt spid="23555">
                                            <p:txEl>
                                              <p:pRg st="14" end="14"/>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7" presetClass="entr" presetSubtype="0" fill="hold" grpId="0" nodeType="clickEffect">
                                  <p:stCondLst>
                                    <p:cond delay="0"/>
                                  </p:stCondLst>
                                  <p:childTnLst>
                                    <p:set>
                                      <p:cBhvr>
                                        <p:cTn id="110" dur="1" fill="hold">
                                          <p:stCondLst>
                                            <p:cond delay="0"/>
                                          </p:stCondLst>
                                        </p:cTn>
                                        <p:tgtEl>
                                          <p:spTgt spid="14"/>
                                        </p:tgtEl>
                                        <p:attrNameLst>
                                          <p:attrName>style.visibility</p:attrName>
                                        </p:attrNameLst>
                                      </p:cBhvr>
                                      <p:to>
                                        <p:strVal val="visible"/>
                                      </p:to>
                                    </p:set>
                                    <p:animEffect transition="in" filter="fade">
                                      <p:cBhvr>
                                        <p:cTn id="111" dur="1000"/>
                                        <p:tgtEl>
                                          <p:spTgt spid="14"/>
                                        </p:tgtEl>
                                      </p:cBhvr>
                                    </p:animEffect>
                                    <p:anim calcmode="lin" valueType="num">
                                      <p:cBhvr>
                                        <p:cTn id="112" dur="1000" fill="hold"/>
                                        <p:tgtEl>
                                          <p:spTgt spid="14"/>
                                        </p:tgtEl>
                                        <p:attrNameLst>
                                          <p:attrName>ppt_x</p:attrName>
                                        </p:attrNameLst>
                                      </p:cBhvr>
                                      <p:tavLst>
                                        <p:tav tm="0">
                                          <p:val>
                                            <p:strVal val="#ppt_x"/>
                                          </p:val>
                                        </p:tav>
                                        <p:tav tm="100000">
                                          <p:val>
                                            <p:strVal val="#ppt_x"/>
                                          </p:val>
                                        </p:tav>
                                      </p:tavLst>
                                    </p:anim>
                                    <p:anim calcmode="lin" valueType="num">
                                      <p:cBhvr>
                                        <p:cTn id="113" dur="900" decel="100000" fill="hold"/>
                                        <p:tgtEl>
                                          <p:spTgt spid="1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9" presetClass="entr" presetSubtype="0" decel="100000" fill="hold" nodeType="clickEffect">
                                  <p:stCondLst>
                                    <p:cond delay="0"/>
                                  </p:stCondLst>
                                  <p:childTnLst>
                                    <p:set>
                                      <p:cBhvr>
                                        <p:cTn id="118" dur="1" fill="hold">
                                          <p:stCondLst>
                                            <p:cond delay="0"/>
                                          </p:stCondLst>
                                        </p:cTn>
                                        <p:tgtEl>
                                          <p:spTgt spid="23555">
                                            <p:txEl>
                                              <p:pRg st="15" end="15"/>
                                            </p:txEl>
                                          </p:spTgt>
                                        </p:tgtEl>
                                        <p:attrNameLst>
                                          <p:attrName>style.visibility</p:attrName>
                                        </p:attrNameLst>
                                      </p:cBhvr>
                                      <p:to>
                                        <p:strVal val="visible"/>
                                      </p:to>
                                    </p:set>
                                    <p:anim calcmode="lin" valueType="num">
                                      <p:cBhvr>
                                        <p:cTn id="119" dur="500" fill="hold"/>
                                        <p:tgtEl>
                                          <p:spTgt spid="23555">
                                            <p:txEl>
                                              <p:pRg st="15" end="15"/>
                                            </p:txEl>
                                          </p:spTgt>
                                        </p:tgtEl>
                                        <p:attrNameLst>
                                          <p:attrName>ppt_w</p:attrName>
                                        </p:attrNameLst>
                                      </p:cBhvr>
                                      <p:tavLst>
                                        <p:tav tm="0">
                                          <p:val>
                                            <p:fltVal val="0"/>
                                          </p:val>
                                        </p:tav>
                                        <p:tav tm="100000">
                                          <p:val>
                                            <p:strVal val="#ppt_w"/>
                                          </p:val>
                                        </p:tav>
                                      </p:tavLst>
                                    </p:anim>
                                    <p:anim calcmode="lin" valueType="num">
                                      <p:cBhvr>
                                        <p:cTn id="120" dur="500" fill="hold"/>
                                        <p:tgtEl>
                                          <p:spTgt spid="23555">
                                            <p:txEl>
                                              <p:pRg st="15" end="15"/>
                                            </p:txEl>
                                          </p:spTgt>
                                        </p:tgtEl>
                                        <p:attrNameLst>
                                          <p:attrName>ppt_h</p:attrName>
                                        </p:attrNameLst>
                                      </p:cBhvr>
                                      <p:tavLst>
                                        <p:tav tm="0">
                                          <p:val>
                                            <p:fltVal val="0"/>
                                          </p:val>
                                        </p:tav>
                                        <p:tav tm="100000">
                                          <p:val>
                                            <p:strVal val="#ppt_h"/>
                                          </p:val>
                                        </p:tav>
                                      </p:tavLst>
                                    </p:anim>
                                    <p:anim calcmode="lin" valueType="num">
                                      <p:cBhvr>
                                        <p:cTn id="121" dur="500" fill="hold"/>
                                        <p:tgtEl>
                                          <p:spTgt spid="23555">
                                            <p:txEl>
                                              <p:pRg st="15" end="15"/>
                                            </p:txEl>
                                          </p:spTgt>
                                        </p:tgtEl>
                                        <p:attrNameLst>
                                          <p:attrName>style.rotation</p:attrName>
                                        </p:attrNameLst>
                                      </p:cBhvr>
                                      <p:tavLst>
                                        <p:tav tm="0">
                                          <p:val>
                                            <p:fltVal val="360"/>
                                          </p:val>
                                        </p:tav>
                                        <p:tav tm="100000">
                                          <p:val>
                                            <p:fltVal val="0"/>
                                          </p:val>
                                        </p:tav>
                                      </p:tavLst>
                                    </p:anim>
                                    <p:animEffect transition="in" filter="fade">
                                      <p:cBhvr>
                                        <p:cTn id="122" dur="500"/>
                                        <p:tgtEl>
                                          <p:spTgt spid="23555">
                                            <p:txEl>
                                              <p:pRg st="15" end="15"/>
                                            </p:txEl>
                                          </p:spTgt>
                                        </p:tgtEl>
                                      </p:cBhvr>
                                    </p:animEffect>
                                  </p:childTnLst>
                                </p:cTn>
                              </p:par>
                              <p:par>
                                <p:cTn id="123" presetID="49" presetClass="entr" presetSubtype="0" decel="100000" fill="hold" nodeType="withEffect">
                                  <p:stCondLst>
                                    <p:cond delay="0"/>
                                  </p:stCondLst>
                                  <p:childTnLst>
                                    <p:set>
                                      <p:cBhvr>
                                        <p:cTn id="124" dur="1" fill="hold">
                                          <p:stCondLst>
                                            <p:cond delay="0"/>
                                          </p:stCondLst>
                                        </p:cTn>
                                        <p:tgtEl>
                                          <p:spTgt spid="23555">
                                            <p:txEl>
                                              <p:pRg st="16" end="16"/>
                                            </p:txEl>
                                          </p:spTgt>
                                        </p:tgtEl>
                                        <p:attrNameLst>
                                          <p:attrName>style.visibility</p:attrName>
                                        </p:attrNameLst>
                                      </p:cBhvr>
                                      <p:to>
                                        <p:strVal val="visible"/>
                                      </p:to>
                                    </p:set>
                                    <p:anim calcmode="lin" valueType="num">
                                      <p:cBhvr>
                                        <p:cTn id="125" dur="500" fill="hold"/>
                                        <p:tgtEl>
                                          <p:spTgt spid="23555">
                                            <p:txEl>
                                              <p:pRg st="16" end="16"/>
                                            </p:txEl>
                                          </p:spTgt>
                                        </p:tgtEl>
                                        <p:attrNameLst>
                                          <p:attrName>ppt_w</p:attrName>
                                        </p:attrNameLst>
                                      </p:cBhvr>
                                      <p:tavLst>
                                        <p:tav tm="0">
                                          <p:val>
                                            <p:fltVal val="0"/>
                                          </p:val>
                                        </p:tav>
                                        <p:tav tm="100000">
                                          <p:val>
                                            <p:strVal val="#ppt_w"/>
                                          </p:val>
                                        </p:tav>
                                      </p:tavLst>
                                    </p:anim>
                                    <p:anim calcmode="lin" valueType="num">
                                      <p:cBhvr>
                                        <p:cTn id="126" dur="500" fill="hold"/>
                                        <p:tgtEl>
                                          <p:spTgt spid="23555">
                                            <p:txEl>
                                              <p:pRg st="16" end="16"/>
                                            </p:txEl>
                                          </p:spTgt>
                                        </p:tgtEl>
                                        <p:attrNameLst>
                                          <p:attrName>ppt_h</p:attrName>
                                        </p:attrNameLst>
                                      </p:cBhvr>
                                      <p:tavLst>
                                        <p:tav tm="0">
                                          <p:val>
                                            <p:fltVal val="0"/>
                                          </p:val>
                                        </p:tav>
                                        <p:tav tm="100000">
                                          <p:val>
                                            <p:strVal val="#ppt_h"/>
                                          </p:val>
                                        </p:tav>
                                      </p:tavLst>
                                    </p:anim>
                                    <p:anim calcmode="lin" valueType="num">
                                      <p:cBhvr>
                                        <p:cTn id="127" dur="500" fill="hold"/>
                                        <p:tgtEl>
                                          <p:spTgt spid="23555">
                                            <p:txEl>
                                              <p:pRg st="16" end="16"/>
                                            </p:txEl>
                                          </p:spTgt>
                                        </p:tgtEl>
                                        <p:attrNameLst>
                                          <p:attrName>style.rotation</p:attrName>
                                        </p:attrNameLst>
                                      </p:cBhvr>
                                      <p:tavLst>
                                        <p:tav tm="0">
                                          <p:val>
                                            <p:fltVal val="360"/>
                                          </p:val>
                                        </p:tav>
                                        <p:tav tm="100000">
                                          <p:val>
                                            <p:fltVal val="0"/>
                                          </p:val>
                                        </p:tav>
                                      </p:tavLst>
                                    </p:anim>
                                    <p:animEffect transition="in" filter="fade">
                                      <p:cBhvr>
                                        <p:cTn id="128" dur="500"/>
                                        <p:tgtEl>
                                          <p:spTgt spid="23555">
                                            <p:txEl>
                                              <p:pRg st="16" end="16"/>
                                            </p:txEl>
                                          </p:spTgt>
                                        </p:tgtEl>
                                      </p:cBhvr>
                                    </p:animEffect>
                                  </p:childTnLst>
                                </p:cTn>
                              </p:par>
                            </p:childTnLst>
                          </p:cTn>
                        </p:par>
                      </p:childTnLst>
                    </p:cTn>
                  </p:par>
                  <p:par>
                    <p:cTn id="129" fill="hold">
                      <p:stCondLst>
                        <p:cond delay="indefinite"/>
                      </p:stCondLst>
                      <p:childTnLst>
                        <p:par>
                          <p:cTn id="130" fill="hold">
                            <p:stCondLst>
                              <p:cond delay="0"/>
                            </p:stCondLst>
                            <p:childTnLst>
                              <p:par>
                                <p:cTn id="131" presetID="8" presetClass="entr" presetSubtype="16" fill="hold" grpId="0" nodeType="clickEffect">
                                  <p:stCondLst>
                                    <p:cond delay="0"/>
                                  </p:stCondLst>
                                  <p:childTnLst>
                                    <p:set>
                                      <p:cBhvr>
                                        <p:cTn id="132" dur="1" fill="hold">
                                          <p:stCondLst>
                                            <p:cond delay="0"/>
                                          </p:stCondLst>
                                        </p:cTn>
                                        <p:tgtEl>
                                          <p:spTgt spid="15"/>
                                        </p:tgtEl>
                                        <p:attrNameLst>
                                          <p:attrName>style.visibility</p:attrName>
                                        </p:attrNameLst>
                                      </p:cBhvr>
                                      <p:to>
                                        <p:strVal val="visible"/>
                                      </p:to>
                                    </p:set>
                                    <p:animEffect transition="in" filter="diamond(in)">
                                      <p:cBhvr>
                                        <p:cTn id="133" dur="2000"/>
                                        <p:tgtEl>
                                          <p:spTgt spid="15"/>
                                        </p:tgtEl>
                                      </p:cBhvr>
                                    </p:animEffect>
                                  </p:childTnLst>
                                </p:cTn>
                              </p:par>
                            </p:childTnLst>
                          </p:cTn>
                        </p:par>
                      </p:childTnLst>
                    </p:cTn>
                  </p:par>
                  <p:par>
                    <p:cTn id="134" fill="hold">
                      <p:stCondLst>
                        <p:cond delay="indefinite"/>
                      </p:stCondLst>
                      <p:childTnLst>
                        <p:par>
                          <p:cTn id="135" fill="hold">
                            <p:stCondLst>
                              <p:cond delay="0"/>
                            </p:stCondLst>
                            <p:childTnLst>
                              <p:par>
                                <p:cTn id="136" presetID="6" presetClass="entr" presetSubtype="16" fill="hold" nodeType="clickEffect">
                                  <p:stCondLst>
                                    <p:cond delay="0"/>
                                  </p:stCondLst>
                                  <p:childTnLst>
                                    <p:set>
                                      <p:cBhvr>
                                        <p:cTn id="137" dur="1" fill="hold">
                                          <p:stCondLst>
                                            <p:cond delay="0"/>
                                          </p:stCondLst>
                                        </p:cTn>
                                        <p:tgtEl>
                                          <p:spTgt spid="23555">
                                            <p:txEl>
                                              <p:pRg st="17" end="17"/>
                                            </p:txEl>
                                          </p:spTgt>
                                        </p:tgtEl>
                                        <p:attrNameLst>
                                          <p:attrName>style.visibility</p:attrName>
                                        </p:attrNameLst>
                                      </p:cBhvr>
                                      <p:to>
                                        <p:strVal val="visible"/>
                                      </p:to>
                                    </p:set>
                                    <p:animEffect transition="in" filter="circle(in)">
                                      <p:cBhvr>
                                        <p:cTn id="138" dur="2000"/>
                                        <p:tgtEl>
                                          <p:spTgt spid="23555">
                                            <p:txEl>
                                              <p:pRg st="17" end="17"/>
                                            </p:txEl>
                                          </p:spTgt>
                                        </p:tgtEl>
                                      </p:cBhvr>
                                    </p:animEffect>
                                  </p:childTnLst>
                                </p:cTn>
                              </p:par>
                              <p:par>
                                <p:cTn id="139" presetID="6" presetClass="entr" presetSubtype="16" fill="hold" nodeType="withEffect">
                                  <p:stCondLst>
                                    <p:cond delay="0"/>
                                  </p:stCondLst>
                                  <p:childTnLst>
                                    <p:set>
                                      <p:cBhvr>
                                        <p:cTn id="140" dur="1" fill="hold">
                                          <p:stCondLst>
                                            <p:cond delay="0"/>
                                          </p:stCondLst>
                                        </p:cTn>
                                        <p:tgtEl>
                                          <p:spTgt spid="23555">
                                            <p:txEl>
                                              <p:pRg st="18" end="18"/>
                                            </p:txEl>
                                          </p:spTgt>
                                        </p:tgtEl>
                                        <p:attrNameLst>
                                          <p:attrName>style.visibility</p:attrName>
                                        </p:attrNameLst>
                                      </p:cBhvr>
                                      <p:to>
                                        <p:strVal val="visible"/>
                                      </p:to>
                                    </p:set>
                                    <p:animEffect transition="in" filter="circle(in)">
                                      <p:cBhvr>
                                        <p:cTn id="141" dur="2000"/>
                                        <p:tgtEl>
                                          <p:spTgt spid="2355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9882"/>
            <a:ext cx="8919147" cy="6475751"/>
          </a:xfrm>
        </p:spPr>
        <p:txBody>
          <a:bodyPr/>
          <a:lstStyle/>
          <a:p>
            <a:pPr algn="just" rtl="1">
              <a:buNone/>
            </a:pPr>
            <a:r>
              <a:rPr lang="fa-IR" sz="1800" b="1" dirty="0" smtClean="0">
                <a:cs typeface="B Nazanin" pitchFamily="2" charset="-78"/>
              </a:rPr>
              <a:t>                         کلمات یا لحن صدای فرد از خصومت یا تنش حکایت دارد که نمی خواهد آن را آشکارا بازگو کند.</a:t>
            </a:r>
          </a:p>
          <a:p>
            <a:pPr algn="just" rtl="1">
              <a:buNone/>
            </a:pPr>
            <a:endParaRPr lang="fa-IR" sz="1800" b="1" dirty="0">
              <a:cs typeface="B Nazanin" pitchFamily="2" charset="-78"/>
            </a:endParaRPr>
          </a:p>
          <a:p>
            <a:pPr algn="just" rtl="1">
              <a:buNone/>
            </a:pPr>
            <a:r>
              <a:rPr lang="fa-IR" sz="1800" b="1" dirty="0" smtClean="0">
                <a:cs typeface="B Nazanin" pitchFamily="2" charset="-78"/>
              </a:rPr>
              <a:t>                                   فرد معتقد می شود که گرفتاری از ناحیۀ طرف مقابل اوست و تقصیری متوجه او نیست.</a:t>
            </a:r>
          </a:p>
          <a:p>
            <a:pPr algn="just" rtl="1">
              <a:buNone/>
            </a:pPr>
            <a:endParaRPr lang="fa-IR" sz="1800" b="1" dirty="0">
              <a:cs typeface="B Nazanin" pitchFamily="2" charset="-78"/>
            </a:endParaRPr>
          </a:p>
          <a:p>
            <a:pPr algn="just" rtl="1">
              <a:buNone/>
            </a:pPr>
            <a:r>
              <a:rPr lang="fa-IR" sz="1800" b="1" dirty="0" smtClean="0">
                <a:cs typeface="B Nazanin" pitchFamily="2" charset="-78"/>
              </a:rPr>
              <a:t>                                          </a:t>
            </a:r>
          </a:p>
          <a:p>
            <a:pPr algn="just" rtl="1">
              <a:buNone/>
            </a:pPr>
            <a:r>
              <a:rPr lang="fa-IR" sz="1800" b="1" dirty="0">
                <a:cs typeface="B Nazanin" pitchFamily="2" charset="-78"/>
              </a:rPr>
              <a:t> </a:t>
            </a:r>
            <a:r>
              <a:rPr lang="fa-IR" sz="1800" b="1" dirty="0" smtClean="0">
                <a:cs typeface="B Nazanin" pitchFamily="2" charset="-78"/>
              </a:rPr>
              <a:t>                                          هرگونه تقصیر خود را کتمان می کند و مدعی می شود که کار او بی اشکال است.</a:t>
            </a:r>
          </a:p>
          <a:p>
            <a:pPr algn="just" rtl="1">
              <a:buNone/>
            </a:pPr>
            <a:endParaRPr lang="fa-IR" sz="1800" b="1" dirty="0">
              <a:cs typeface="B Nazanin" pitchFamily="2" charset="-78"/>
            </a:endParaRPr>
          </a:p>
          <a:p>
            <a:pPr algn="just" rtl="1">
              <a:buNone/>
            </a:pPr>
            <a:r>
              <a:rPr lang="fa-IR" sz="1800" b="1" dirty="0" smtClean="0">
                <a:cs typeface="B Nazanin" pitchFamily="2" charset="-78"/>
              </a:rPr>
              <a:t>                                              به جای تصدیق احساسات طرف مقابل، جواب انتقاد دیگران را با انتقاد می دهد.</a:t>
            </a:r>
          </a:p>
          <a:p>
            <a:pPr algn="just" rtl="1">
              <a:buNone/>
            </a:pPr>
            <a:endParaRPr lang="fa-IR" sz="1800" b="1" dirty="0">
              <a:cs typeface="B Nazanin" pitchFamily="2" charset="-78"/>
            </a:endParaRPr>
          </a:p>
          <a:p>
            <a:pPr algn="just" rtl="1">
              <a:buNone/>
            </a:pPr>
            <a:r>
              <a:rPr lang="fa-IR" sz="1800" b="1" dirty="0" smtClean="0">
                <a:cs typeface="B Nazanin" pitchFamily="2" charset="-78"/>
              </a:rPr>
              <a:t>                                                  به جای توجه به مسأله از بی عدالتی های گذشته حرف می زند.</a:t>
            </a:r>
          </a:p>
          <a:p>
            <a:pPr algn="just" rtl="1">
              <a:buNone/>
            </a:pPr>
            <a:endParaRPr lang="fa-IR" sz="1800" b="1" dirty="0">
              <a:cs typeface="B Nazanin" pitchFamily="2" charset="-78"/>
            </a:endParaRPr>
          </a:p>
          <a:p>
            <a:pPr marL="0" indent="0" algn="just" rtl="1">
              <a:buNone/>
            </a:pPr>
            <a:r>
              <a:rPr lang="fa-IR" sz="2400" b="1" dirty="0" smtClean="0">
                <a:cs typeface="B Nazanin" pitchFamily="2" charset="-78"/>
              </a:rPr>
              <a:t>هرگاه در ارتباط با دیگران یک یا چند ویژگی فوق دیده </a:t>
            </a:r>
            <a:r>
              <a:rPr lang="fa-IR" sz="2400" b="1" dirty="0" smtClean="0">
                <a:cs typeface="B Nazanin" pitchFamily="2" charset="-78"/>
              </a:rPr>
              <a:t>شود</a:t>
            </a:r>
            <a:r>
              <a:rPr lang="fa-IR" sz="2400" b="1" dirty="0" smtClean="0">
                <a:cs typeface="B Nazanin" pitchFamily="2" charset="-78"/>
              </a:rPr>
              <a:t>، بر ارتباط بد و نامناسب دلالت دارد. تغییر عادتها می تواند از شدت ناراحتی های ما در برخورد با اشخاص بکاهد. فراگیری و مهارت در زمینه فنون برقراری ارتباط خوب می تواند کمک کننده باشد.</a:t>
            </a:r>
          </a:p>
          <a:p>
            <a:pPr algn="just" rtl="1">
              <a:buNone/>
            </a:pPr>
            <a:endParaRPr lang="fa-IR" sz="1800" b="1" dirty="0">
              <a:cs typeface="B Nazanin" pitchFamily="2" charset="-78"/>
            </a:endParaRPr>
          </a:p>
          <a:p>
            <a:pPr algn="just" rtl="1">
              <a:buNone/>
            </a:pPr>
            <a:endParaRPr lang="fa-IR" sz="1800" b="1" dirty="0" smtClean="0">
              <a:cs typeface="B Nazanin" pitchFamily="2" charset="-78"/>
            </a:endParaRPr>
          </a:p>
          <a:p>
            <a:pPr algn="just" rtl="1">
              <a:buNone/>
            </a:pPr>
            <a:endParaRPr lang="fa-IR" sz="1800" b="1" dirty="0">
              <a:cs typeface="B Nazanin" pitchFamily="2" charset="-78"/>
            </a:endParaRPr>
          </a:p>
          <a:p>
            <a:pPr algn="just" rtl="1">
              <a:buNone/>
            </a:pPr>
            <a:endParaRPr lang="fa-IR" sz="1800" b="1" dirty="0" smtClean="0">
              <a:cs typeface="B Nazanin" pitchFamily="2" charset="-78"/>
            </a:endParaRPr>
          </a:p>
          <a:p>
            <a:pPr algn="just" rtl="1">
              <a:buNone/>
            </a:pPr>
            <a:endParaRPr lang="fa-IR" sz="1800" b="1" dirty="0">
              <a:cs typeface="B Nazanin" pitchFamily="2" charset="-78"/>
            </a:endParaRPr>
          </a:p>
          <a:p>
            <a:pPr algn="just" rtl="1">
              <a:buNone/>
            </a:pPr>
            <a:endParaRPr lang="en-US" sz="1800" b="1" dirty="0">
              <a:cs typeface="B Nazanin" pitchFamily="2" charset="-78"/>
            </a:endParaRPr>
          </a:p>
        </p:txBody>
      </p:sp>
      <p:sp>
        <p:nvSpPr>
          <p:cNvPr id="5" name="Rectangle 4"/>
          <p:cNvSpPr/>
          <p:nvPr/>
        </p:nvSpPr>
        <p:spPr>
          <a:xfrm>
            <a:off x="7674963" y="194872"/>
            <a:ext cx="1289154" cy="434715"/>
          </a:xfrm>
          <a:prstGeom prst="rect">
            <a:avLst/>
          </a:prstGeom>
          <a:solidFill>
            <a:srgbClr val="C0000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10- طعنه</a:t>
            </a:r>
            <a:endParaRPr lang="en-US" sz="2000" dirty="0">
              <a:solidFill>
                <a:schemeClr val="tx1"/>
              </a:solidFill>
              <a:cs typeface="B Titr" pitchFamily="2" charset="-78"/>
            </a:endParaRPr>
          </a:p>
        </p:txBody>
      </p:sp>
      <p:sp>
        <p:nvSpPr>
          <p:cNvPr id="7" name="Rectangle 6"/>
          <p:cNvSpPr/>
          <p:nvPr/>
        </p:nvSpPr>
        <p:spPr>
          <a:xfrm>
            <a:off x="7270230" y="796977"/>
            <a:ext cx="1681396" cy="434715"/>
          </a:xfrm>
          <a:prstGeom prst="rect">
            <a:avLst/>
          </a:prstGeom>
          <a:solidFill>
            <a:srgbClr val="FF000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11- برون فکنی</a:t>
            </a:r>
            <a:endParaRPr lang="en-US" sz="2000" dirty="0">
              <a:solidFill>
                <a:schemeClr val="tx1"/>
              </a:solidFill>
              <a:cs typeface="B Titr" pitchFamily="2" charset="-78"/>
            </a:endParaRPr>
          </a:p>
        </p:txBody>
      </p:sp>
      <p:sp>
        <p:nvSpPr>
          <p:cNvPr id="8" name="Rectangle 7"/>
          <p:cNvSpPr/>
          <p:nvPr/>
        </p:nvSpPr>
        <p:spPr>
          <a:xfrm>
            <a:off x="6925456" y="1668905"/>
            <a:ext cx="2013678" cy="504669"/>
          </a:xfrm>
          <a:prstGeom prst="rect">
            <a:avLst/>
          </a:prstGeom>
          <a:solidFill>
            <a:srgbClr val="FFC00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12- حالت تدافعی</a:t>
            </a:r>
            <a:endParaRPr lang="en-US" sz="2000" dirty="0">
              <a:solidFill>
                <a:schemeClr val="tx1"/>
              </a:solidFill>
              <a:cs typeface="B Titr" pitchFamily="2" charset="-78"/>
            </a:endParaRPr>
          </a:p>
        </p:txBody>
      </p:sp>
      <p:sp>
        <p:nvSpPr>
          <p:cNvPr id="10" name="Rectangle 9"/>
          <p:cNvSpPr/>
          <p:nvPr/>
        </p:nvSpPr>
        <p:spPr>
          <a:xfrm>
            <a:off x="6760563" y="2435902"/>
            <a:ext cx="2181069" cy="434715"/>
          </a:xfrm>
          <a:prstGeom prst="rect">
            <a:avLst/>
          </a:prstGeom>
          <a:solidFill>
            <a:srgbClr val="92D05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13- حملۀ مقابل </a:t>
            </a:r>
            <a:endParaRPr lang="en-US" sz="2000" dirty="0">
              <a:solidFill>
                <a:schemeClr val="tx1"/>
              </a:solidFill>
              <a:cs typeface="B Titr" pitchFamily="2" charset="-78"/>
            </a:endParaRPr>
          </a:p>
        </p:txBody>
      </p:sp>
      <p:sp>
        <p:nvSpPr>
          <p:cNvPr id="11" name="Rectangle 10"/>
          <p:cNvSpPr/>
          <p:nvPr/>
        </p:nvSpPr>
        <p:spPr>
          <a:xfrm>
            <a:off x="6490741" y="3097967"/>
            <a:ext cx="2438400" cy="434715"/>
          </a:xfrm>
          <a:prstGeom prst="rect">
            <a:avLst/>
          </a:prstGeom>
          <a:solidFill>
            <a:srgbClr val="7030A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Titr" pitchFamily="2" charset="-78"/>
              </a:rPr>
              <a:t>14- رد گم کردن</a:t>
            </a:r>
            <a:endParaRPr lang="en-US" sz="20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4)">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900" decel="100000" fill="hold"/>
                                        <p:tgtEl>
                                          <p:spTgt spid="8"/>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8" presetClass="entr" presetSubtype="0" accel="10000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36"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blinds(horizontal)">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34"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 from="(-#ppt_w/2)" to="(#ppt_x)" calcmode="lin" valueType="num">
                                      <p:cBhvr>
                                        <p:cTn id="56" dur="600" fill="hold">
                                          <p:stCondLst>
                                            <p:cond delay="0"/>
                                          </p:stCondLst>
                                        </p:cTn>
                                        <p:tgtEl>
                                          <p:spTgt spid="11"/>
                                        </p:tgtEl>
                                        <p:attrNameLst>
                                          <p:attrName>ppt_x</p:attrName>
                                        </p:attrNameLst>
                                      </p:cBhvr>
                                    </p:anim>
                                    <p:anim from="0" to="-1.0" calcmode="lin" valueType="num">
                                      <p:cBhvr>
                                        <p:cTn id="57" dur="200" decel="50000" autoRev="1" fill="hold">
                                          <p:stCondLst>
                                            <p:cond delay="600"/>
                                          </p:stCondLst>
                                        </p:cTn>
                                        <p:tgtEl>
                                          <p:spTgt spid="11"/>
                                        </p:tgtEl>
                                        <p:attrNameLst>
                                          <p:attrName>xshear</p:attrName>
                                        </p:attrNameLst>
                                      </p:cBhvr>
                                    </p:anim>
                                    <p:animScale>
                                      <p:cBhvr>
                                        <p:cTn id="58" dur="200" decel="100000" autoRev="1" fill="hold">
                                          <p:stCondLst>
                                            <p:cond delay="600"/>
                                          </p:stCondLst>
                                        </p:cTn>
                                        <p:tgtEl>
                                          <p:spTgt spid="11"/>
                                        </p:tgtEl>
                                      </p:cBhvr>
                                      <p:from x="100000" y="100000"/>
                                      <p:to x="80000" y="100000"/>
                                    </p:animScale>
                                    <p:anim by="(#ppt_h/3+#ppt_w*0.1)" calcmode="lin" valueType="num">
                                      <p:cBhvr additive="sum">
                                        <p:cTn id="59" dur="200" decel="100000" autoRev="1" fill="hold">
                                          <p:stCondLst>
                                            <p:cond delay="600"/>
                                          </p:stCondLst>
                                        </p:cTn>
                                        <p:tgtEl>
                                          <p:spTgt spid="11"/>
                                        </p:tgtEl>
                                        <p:attrNameLst>
                                          <p:attrName>ppt_x</p:attrName>
                                        </p:attrNameLst>
                                      </p:cBhvr>
                                    </p:anim>
                                  </p:childTnLst>
                                </p:cTn>
                              </p:par>
                            </p:childTnLst>
                          </p:cTn>
                        </p:par>
                      </p:childTnLst>
                    </p:cTn>
                  </p:par>
                  <p:par>
                    <p:cTn id="60" fill="hold">
                      <p:stCondLst>
                        <p:cond delay="indefinite"/>
                      </p:stCondLst>
                      <p:childTnLst>
                        <p:par>
                          <p:cTn id="61" fill="hold">
                            <p:stCondLst>
                              <p:cond delay="0"/>
                            </p:stCondLst>
                            <p:childTnLst>
                              <p:par>
                                <p:cTn id="62" presetID="54" presetClass="entr" presetSubtype="0" accel="100000"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 calcmode="lin" valueType="num">
                                      <p:cBhvr>
                                        <p:cTn id="64" dur="500" fill="hold"/>
                                        <p:tgtEl>
                                          <p:spTgt spid="3">
                                            <p:txEl>
                                              <p:pRg st="9" end="9"/>
                                            </p:txEl>
                                          </p:spTgt>
                                        </p:tgtEl>
                                        <p:attrNameLst>
                                          <p:attrName>ppt_w</p:attrName>
                                        </p:attrNameLst>
                                      </p:cBhvr>
                                      <p:tavLst>
                                        <p:tav tm="0">
                                          <p:val>
                                            <p:strVal val="#ppt_w*0.05"/>
                                          </p:val>
                                        </p:tav>
                                        <p:tav tm="100000">
                                          <p:val>
                                            <p:strVal val="#ppt_w"/>
                                          </p:val>
                                        </p:tav>
                                      </p:tavLst>
                                    </p:anim>
                                    <p:anim calcmode="lin" valueType="num">
                                      <p:cBhvr>
                                        <p:cTn id="65" dur="5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66" dur="5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67" dur="500" fill="hold"/>
                                        <p:tgtEl>
                                          <p:spTgt spid="3">
                                            <p:txEl>
                                              <p:pRg st="9" end="9"/>
                                            </p:txEl>
                                          </p:spTgt>
                                        </p:tgtEl>
                                        <p:attrNameLst>
                                          <p:attrName>ppt_y</p:attrName>
                                        </p:attrNameLst>
                                      </p:cBhvr>
                                      <p:tavLst>
                                        <p:tav tm="0">
                                          <p:val>
                                            <p:strVal val="#ppt_y"/>
                                          </p:val>
                                        </p:tav>
                                        <p:tav tm="100000">
                                          <p:val>
                                            <p:strVal val="#ppt_y"/>
                                          </p:val>
                                        </p:tav>
                                      </p:tavLst>
                                    </p:anim>
                                    <p:animEffect transition="in" filter="fade">
                                      <p:cBhvr>
                                        <p:cTn id="68" dur="500"/>
                                        <p:tgtEl>
                                          <p:spTgt spid="3">
                                            <p:txEl>
                                              <p:pRg st="9" end="9"/>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55" presetClass="entr" presetSubtype="0"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p:cTn id="73"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74"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75"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39252"/>
            <a:ext cx="8919148" cy="5501389"/>
          </a:xfrm>
        </p:spPr>
        <p:txBody>
          <a:bodyPr/>
          <a:lstStyle/>
          <a:p>
            <a:pPr algn="r" rtl="1">
              <a:buFont typeface="Wingdings" pitchFamily="2" charset="2"/>
              <a:buChar char="ü"/>
            </a:pPr>
            <a:r>
              <a:rPr lang="fa-IR" sz="2000" dirty="0" smtClean="0">
                <a:cs typeface="B Davat" pitchFamily="2" charset="-78"/>
              </a:rPr>
              <a:t>به شیوه ای پاسخ دهید که توجه به سوی مشکلات و نگرانی ها جلب شود. ناسازگاریها را رو شن سازید و واقعیات را به سرعت جمع آوری کنید.</a:t>
            </a:r>
          </a:p>
          <a:p>
            <a:pPr algn="r" rtl="1">
              <a:buFont typeface="Wingdings" pitchFamily="2" charset="2"/>
              <a:buChar char="ü"/>
            </a:pPr>
            <a:r>
              <a:rPr lang="fa-IR" sz="2000" dirty="0" smtClean="0">
                <a:cs typeface="B Davat" pitchFamily="2" charset="-78"/>
              </a:rPr>
              <a:t>سعی کنید دیگران دریابند که شما به آنچه آنها می گویند گوش می کنید و صحبت های آنها را دنبال می کنید. گهگاه بگویید: </a:t>
            </a:r>
            <a:r>
              <a:rPr lang="fa-IR" sz="2000" dirty="0" smtClean="0">
                <a:solidFill>
                  <a:srgbClr val="FF0000"/>
                </a:solidFill>
                <a:cs typeface="B Davat" pitchFamily="2" charset="-78"/>
              </a:rPr>
              <a:t>«بله»، «متوجه شده ام»، یا «آهان»، «بعد چی شد» </a:t>
            </a:r>
            <a:r>
              <a:rPr lang="fa-IR" sz="2000" dirty="0" smtClean="0">
                <a:cs typeface="B Davat" pitchFamily="2" charset="-78"/>
              </a:rPr>
              <a:t>و ...</a:t>
            </a:r>
          </a:p>
          <a:p>
            <a:pPr algn="r" rtl="1">
              <a:buFont typeface="Wingdings" pitchFamily="2" charset="2"/>
              <a:buChar char="ü"/>
            </a:pPr>
            <a:r>
              <a:rPr lang="fa-IR" sz="2000" dirty="0" smtClean="0">
                <a:cs typeface="B Davat" pitchFamily="2" charset="-78"/>
              </a:rPr>
              <a:t>از طریق سؤالات باز، اطلاعات بیشتری به دست به دست آورید. از جملاتی مانند: </a:t>
            </a:r>
            <a:r>
              <a:rPr lang="fa-IR" sz="2000" dirty="0" smtClean="0">
                <a:solidFill>
                  <a:srgbClr val="7030A0"/>
                </a:solidFill>
                <a:cs typeface="B Davat" pitchFamily="2" charset="-78"/>
              </a:rPr>
              <a:t>«درباره این موضوع کمی بیشتر صحبت کنید»</a:t>
            </a:r>
            <a:r>
              <a:rPr lang="fa-IR" sz="2000" dirty="0" smtClean="0">
                <a:cs typeface="B Davat" pitchFamily="2" charset="-78"/>
              </a:rPr>
              <a:t> و ... استفاده کنید. صحبت کردن به این شیوه معمولاً از پرسیدن سؤال های خاصی که با چی، چه وقت، کجا و چرا آغاز می شود، مؤثرتر است.</a:t>
            </a:r>
          </a:p>
          <a:p>
            <a:pPr algn="r" rtl="1">
              <a:buFont typeface="Wingdings" pitchFamily="2" charset="2"/>
              <a:buChar char="ü"/>
            </a:pPr>
            <a:r>
              <a:rPr lang="fa-IR" sz="2000" dirty="0" smtClean="0">
                <a:cs typeface="B Davat" pitchFamily="2" charset="-78"/>
              </a:rPr>
              <a:t>توضیح و تشریح بیشتر را جستجو کنید. برای مثال «من در فهم آنچه شما می گویید، مشکل دارم. </a:t>
            </a:r>
            <a:r>
              <a:rPr lang="fa-IR" sz="2000" dirty="0" smtClean="0">
                <a:solidFill>
                  <a:srgbClr val="002060"/>
                </a:solidFill>
                <a:cs typeface="B Davat" pitchFamily="2" charset="-78"/>
              </a:rPr>
              <a:t>آیا منظور شما این است که...؟» یا «می توانید دوباره آن را تکرار کنید؟».</a:t>
            </a:r>
          </a:p>
          <a:p>
            <a:pPr algn="r" rtl="1">
              <a:buFont typeface="Wingdings" pitchFamily="2" charset="2"/>
              <a:buChar char="ü"/>
            </a:pPr>
            <a:r>
              <a:rPr lang="fa-IR" sz="2000" dirty="0" smtClean="0">
                <a:cs typeface="B Davat" pitchFamily="2" charset="-78"/>
              </a:rPr>
              <a:t>لز واژه های قابل فهم استفاده کنید. سطح لغات و واژه هایی که یک شخص استفاده می کند، علامت و نشانه خوبی از سطح فهم آن شخص به دست می دهد. با هر کسی در سطح فهم او صحبت کنید.</a:t>
            </a:r>
          </a:p>
          <a:p>
            <a:pPr algn="r" rtl="1">
              <a:buFont typeface="Wingdings" pitchFamily="2" charset="2"/>
              <a:buChar char="ü"/>
            </a:pPr>
            <a:r>
              <a:rPr lang="fa-IR" sz="2000" dirty="0" smtClean="0">
                <a:cs typeface="B Davat" pitchFamily="2" charset="-78"/>
              </a:rPr>
              <a:t>از وعظ ، سرزنش یا درخواست بپرهیزید.</a:t>
            </a:r>
          </a:p>
          <a:p>
            <a:pPr algn="r" rtl="1">
              <a:buFont typeface="Wingdings" pitchFamily="2" charset="2"/>
              <a:buChar char="ü"/>
            </a:pPr>
            <a:r>
              <a:rPr lang="fa-IR" sz="2000" dirty="0" smtClean="0">
                <a:cs typeface="B Davat" pitchFamily="2" charset="-78"/>
              </a:rPr>
              <a:t>سعی کنید از حاشیه رفتن اجتناب کنید.</a:t>
            </a:r>
          </a:p>
          <a:p>
            <a:pPr algn="r" rtl="1">
              <a:buFont typeface="Wingdings" pitchFamily="2" charset="2"/>
              <a:buChar char="ü"/>
            </a:pPr>
            <a:r>
              <a:rPr lang="fa-IR" sz="2000" dirty="0" smtClean="0">
                <a:cs typeface="B Davat" pitchFamily="2" charset="-78"/>
              </a:rPr>
              <a:t>درک و صداقت در پاسخهای خود را نشان دهید. در چنین شرایطی شخص مقابل شما  از بحث درباره سایر اطلاعاتی که ارائه می کنید، احساس آرامش می کند.</a:t>
            </a:r>
            <a:endParaRPr lang="en-US" sz="2000" dirty="0">
              <a:cs typeface="B Davat" pitchFamily="2" charset="-78"/>
            </a:endParaRPr>
          </a:p>
        </p:txBody>
      </p:sp>
      <p:sp>
        <p:nvSpPr>
          <p:cNvPr id="4" name="Rounded Rectangle 3"/>
          <p:cNvSpPr/>
          <p:nvPr/>
        </p:nvSpPr>
        <p:spPr>
          <a:xfrm>
            <a:off x="1753849" y="239843"/>
            <a:ext cx="5936105" cy="719527"/>
          </a:xfrm>
          <a:prstGeom prst="roundRect">
            <a:avLst/>
          </a:prstGeom>
          <a:solidFill>
            <a:srgbClr val="7030A0"/>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Titr" pitchFamily="2" charset="-78"/>
              </a:rPr>
              <a:t>رهنمودهایی برای ایجاد ارتباط مثبت و مؤثر </a:t>
            </a:r>
            <a:endParaRPr lang="en-US" sz="28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2.5"/>
                                          </p:val>
                                        </p:tav>
                                        <p:tav tm="100000">
                                          <p:val>
                                            <p:strVal val="#ppt_w"/>
                                          </p:val>
                                        </p:tav>
                                      </p:tavLst>
                                    </p:anim>
                                    <p:anim calcmode="lin" valueType="num">
                                      <p:cBhvr>
                                        <p:cTn id="8" dur="500" fill="hold"/>
                                        <p:tgtEl>
                                          <p:spTgt spid="4"/>
                                        </p:tgtEl>
                                        <p:attrNameLst>
                                          <p:attrName>ppt_h</p:attrName>
                                        </p:attrNameLst>
                                      </p:cBhvr>
                                      <p:tavLst>
                                        <p:tav tm="0">
                                          <p:val>
                                            <p:strVal val="#ppt_h*0.01"/>
                                          </p:val>
                                        </p:tav>
                                        <p:tav tm="100000">
                                          <p:val>
                                            <p:strVal val="#ppt_h"/>
                                          </p:val>
                                        </p:tav>
                                      </p:tavLst>
                                    </p:anim>
                                    <p:anim calcmode="lin" valueType="num">
                                      <p:cBhvr>
                                        <p:cTn id="9" dur="500" fill="hold"/>
                                        <p:tgtEl>
                                          <p:spTgt spid="4"/>
                                        </p:tgtEl>
                                        <p:attrNameLst>
                                          <p:attrName>ppt_x</p:attrName>
                                        </p:attrNameLst>
                                      </p:cBhvr>
                                      <p:tavLst>
                                        <p:tav tm="0">
                                          <p:val>
                                            <p:strVal val="#ppt_x"/>
                                          </p:val>
                                        </p:tav>
                                        <p:tav tm="100000">
                                          <p:val>
                                            <p:strVal val="#ppt_x"/>
                                          </p:val>
                                        </p:tav>
                                      </p:tavLst>
                                    </p:anim>
                                    <p:anim calcmode="lin" valueType="num">
                                      <p:cBhvr>
                                        <p:cTn id="10" dur="500" fill="hold"/>
                                        <p:tgtEl>
                                          <p:spTgt spid="4"/>
                                        </p:tgtEl>
                                        <p:attrNameLst>
                                          <p:attrName>ppt_y</p:attrName>
                                        </p:attrNameLst>
                                      </p:cBhvr>
                                      <p:tavLst>
                                        <p:tav tm="0">
                                          <p:val>
                                            <p:strVal val="#ppt_h+1"/>
                                          </p:val>
                                        </p:tav>
                                        <p:tav tm="100000">
                                          <p:val>
                                            <p:strVal val="#ppt_y"/>
                                          </p:val>
                                        </p:tav>
                                      </p:tavLst>
                                    </p:anim>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par>
                                <p:cTn id="19" presetID="55"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par>
                                <p:cTn id="24" presetID="55"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5"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3" end="3"/>
                                            </p:txEl>
                                          </p:spTgt>
                                        </p:tgtEl>
                                      </p:cBhvr>
                                    </p:animEffect>
                                  </p:childTnLst>
                                </p:cTn>
                              </p:par>
                              <p:par>
                                <p:cTn id="34" presetID="55"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7"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8" dur="1000"/>
                                        <p:tgtEl>
                                          <p:spTgt spid="3">
                                            <p:txEl>
                                              <p:pRg st="4" end="4"/>
                                            </p:txEl>
                                          </p:spTgt>
                                        </p:tgtEl>
                                      </p:cBhvr>
                                    </p:animEffect>
                                  </p:childTnLst>
                                </p:cTn>
                              </p:par>
                              <p:par>
                                <p:cTn id="39" presetID="55"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2"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3" dur="1000"/>
                                        <p:tgtEl>
                                          <p:spTgt spid="3">
                                            <p:txEl>
                                              <p:pRg st="5" end="5"/>
                                            </p:txEl>
                                          </p:spTgt>
                                        </p:tgtEl>
                                      </p:cBhvr>
                                    </p:animEffect>
                                  </p:childTnLst>
                                </p:cTn>
                              </p:par>
                              <p:par>
                                <p:cTn id="44" presetID="55" presetClass="entr" presetSubtype="0" fill="hold"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p:cTn id="46"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7"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8" dur="1000"/>
                                        <p:tgtEl>
                                          <p:spTgt spid="3">
                                            <p:txEl>
                                              <p:pRg st="6" end="6"/>
                                            </p:txEl>
                                          </p:spTgt>
                                        </p:tgtEl>
                                      </p:cBhvr>
                                    </p:animEffect>
                                  </p:childTnLst>
                                </p:cTn>
                              </p:par>
                              <p:par>
                                <p:cTn id="49" presetID="55" presetClass="entr" presetSubtype="0" fill="hold"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2"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39252"/>
            <a:ext cx="8919148" cy="5501389"/>
          </a:xfrm>
        </p:spPr>
        <p:txBody>
          <a:bodyPr/>
          <a:lstStyle/>
          <a:p>
            <a:pPr algn="r" rtl="1">
              <a:buFont typeface="Wingdings" pitchFamily="2" charset="2"/>
              <a:buChar char="ü"/>
            </a:pPr>
            <a:r>
              <a:rPr lang="fa-IR" sz="2200" dirty="0" smtClean="0">
                <a:cs typeface="B Davat" pitchFamily="2" charset="-78"/>
              </a:rPr>
              <a:t>از صحبت کردن مداوم درباره خودتان پرهیز کنید. خودگشایی را در کمترین میزان به کار گیرید.</a:t>
            </a:r>
          </a:p>
          <a:p>
            <a:pPr algn="r" rtl="1">
              <a:buFont typeface="Wingdings" pitchFamily="2" charset="2"/>
              <a:buChar char="ü"/>
            </a:pPr>
            <a:r>
              <a:rPr lang="fa-IR" sz="2200" dirty="0" smtClean="0">
                <a:cs typeface="B Davat" pitchFamily="2" charset="-78"/>
              </a:rPr>
              <a:t>با توجه به سن، جنس و حالت هیجانی شخص مقابل، پاسخ های مناسب ارائه کنید.</a:t>
            </a:r>
          </a:p>
          <a:p>
            <a:pPr algn="r" rtl="1">
              <a:buFont typeface="Wingdings" pitchFamily="2" charset="2"/>
              <a:buChar char="ü"/>
            </a:pPr>
            <a:r>
              <a:rPr lang="fa-IR" sz="2200" dirty="0" smtClean="0">
                <a:cs typeface="B Davat" pitchFamily="2" charset="-78"/>
              </a:rPr>
              <a:t>از پاسخ هایی که شما را در یک موضع دفاعی قرار دهد، اجتناب کنید.</a:t>
            </a:r>
          </a:p>
          <a:p>
            <a:pPr algn="r" rtl="1">
              <a:buFont typeface="Wingdings" pitchFamily="2" charset="2"/>
              <a:buChar char="ü"/>
            </a:pPr>
            <a:r>
              <a:rPr lang="fa-IR" sz="2200" dirty="0" smtClean="0">
                <a:cs typeface="B Davat" pitchFamily="2" charset="-78"/>
              </a:rPr>
              <a:t>سکوت را با آرامش تحمل کنید. لازم نیست با چیزی پر شود. از گفت و گوی مداوم پرهیز کنید.</a:t>
            </a:r>
          </a:p>
          <a:p>
            <a:pPr algn="r" rtl="1">
              <a:buFont typeface="Wingdings" pitchFamily="2" charset="2"/>
              <a:buChar char="ü"/>
            </a:pPr>
            <a:r>
              <a:rPr lang="fa-IR" sz="2200" dirty="0" smtClean="0">
                <a:cs typeface="B Davat" pitchFamily="2" charset="-78"/>
              </a:rPr>
              <a:t>سعی کنید در واکنش به اعمال، اظهارات یا شرایطی که مخالف نظر شما یا ناراحت کننده و خصمانه است، خنثی و غیر قضاوتی باقی بمانید.</a:t>
            </a:r>
          </a:p>
          <a:p>
            <a:pPr algn="r" rtl="1">
              <a:buFont typeface="Wingdings" pitchFamily="2" charset="2"/>
              <a:buChar char="ü"/>
            </a:pPr>
            <a:r>
              <a:rPr lang="fa-IR" sz="2200" dirty="0" smtClean="0">
                <a:cs typeface="B Davat" pitchFamily="2" charset="-78"/>
              </a:rPr>
              <a:t>اگر از موضوع اصلی بحث منحرف  شدید و به حاشیه رفتید، سعی کنید توجه را دوباره روی موضوع برگردانید.</a:t>
            </a:r>
          </a:p>
          <a:p>
            <a:pPr algn="r" rtl="1">
              <a:buFont typeface="Wingdings" pitchFamily="2" charset="2"/>
              <a:buChar char="ü"/>
            </a:pPr>
            <a:r>
              <a:rPr lang="fa-IR" sz="2200" dirty="0" smtClean="0">
                <a:cs typeface="B Davat" pitchFamily="2" charset="-78"/>
              </a:rPr>
              <a:t>اگر طرف مقابل شما، دستخوش هیجان شد، به گریه افتاد و ...، اجازه دهید احساسات خود را بروز دهد. توجه نشان دهید. آنها را متوقف نکنید بلکه سعی کنید شرایطی فراهم کنید که آنها تا حد ممکن حین تجربه عواطف منفی، احساس آرامش کنند.</a:t>
            </a:r>
          </a:p>
          <a:p>
            <a:pPr algn="r" rtl="1">
              <a:buFont typeface="Wingdings" pitchFamily="2" charset="2"/>
              <a:buChar char="ü"/>
            </a:pPr>
            <a:r>
              <a:rPr lang="fa-IR" sz="2200" dirty="0" smtClean="0">
                <a:cs typeface="B Davat" pitchFamily="2" charset="-78"/>
              </a:rPr>
              <a:t>از زبان بدنی مناسب استفاده کنید؛ یعنی، تماس چشمی برقرار کنید، کمی به طرف جلو متمایل شوید، حرکات مناسب با محتوی سخن انجام دهید.</a:t>
            </a:r>
            <a:endParaRPr lang="en-US" sz="2200" dirty="0">
              <a:cs typeface="B Davat" pitchFamily="2" charset="-78"/>
            </a:endParaRPr>
          </a:p>
        </p:txBody>
      </p:sp>
      <p:sp>
        <p:nvSpPr>
          <p:cNvPr id="4" name="Rounded Rectangle 3"/>
          <p:cNvSpPr/>
          <p:nvPr/>
        </p:nvSpPr>
        <p:spPr>
          <a:xfrm>
            <a:off x="1753849" y="239843"/>
            <a:ext cx="5936105" cy="719527"/>
          </a:xfrm>
          <a:prstGeom prst="roundRect">
            <a:avLst/>
          </a:prstGeom>
          <a:solidFill>
            <a:srgbClr val="00B05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Titr" pitchFamily="2" charset="-78"/>
              </a:rPr>
              <a:t>رهنمودهایی برای ایجاد ارتباط مثبت و مؤثر </a:t>
            </a:r>
            <a:endParaRPr lang="en-US" sz="28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3">
                                            <p:txEl>
                                              <p:pRg st="0" end="0"/>
                                            </p:txEl>
                                          </p:spTgt>
                                        </p:tgtEl>
                                      </p:cBhvr>
                                    </p:animEffect>
                                  </p:childTnLst>
                                </p:cTn>
                              </p:par>
                              <p:par>
                                <p:cTn id="18" presetID="49" presetClass="entr" presetSubtype="0" decel="10000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3">
                                            <p:txEl>
                                              <p:pRg st="1" end="1"/>
                                            </p:txEl>
                                          </p:spTgt>
                                        </p:tgtEl>
                                      </p:cBhvr>
                                    </p:animEffect>
                                  </p:childTnLst>
                                </p:cTn>
                              </p:par>
                              <p:par>
                                <p:cTn id="24" presetID="49" presetClass="entr" presetSubtype="0" decel="10000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9" dur="500"/>
                                        <p:tgtEl>
                                          <p:spTgt spid="3">
                                            <p:txEl>
                                              <p:pRg st="2" end="2"/>
                                            </p:txEl>
                                          </p:spTgt>
                                        </p:tgtEl>
                                      </p:cBhvr>
                                    </p:animEffect>
                                  </p:childTnLst>
                                </p:cTn>
                              </p:par>
                              <p:par>
                                <p:cTn id="30" presetID="49" presetClass="entr" presetSubtype="0" decel="100000"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5" dur="500"/>
                                        <p:tgtEl>
                                          <p:spTgt spid="3">
                                            <p:txEl>
                                              <p:pRg st="3" end="3"/>
                                            </p:txEl>
                                          </p:spTgt>
                                        </p:tgtEl>
                                      </p:cBhvr>
                                    </p:animEffect>
                                  </p:childTnLst>
                                </p:cTn>
                              </p:par>
                              <p:par>
                                <p:cTn id="36" presetID="49" presetClass="entr" presetSubtype="0" decel="10000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0"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41" dur="500"/>
                                        <p:tgtEl>
                                          <p:spTgt spid="3">
                                            <p:txEl>
                                              <p:pRg st="4" end="4"/>
                                            </p:txEl>
                                          </p:spTgt>
                                        </p:tgtEl>
                                      </p:cBhvr>
                                    </p:animEffect>
                                  </p:childTnLst>
                                </p:cTn>
                              </p:par>
                              <p:par>
                                <p:cTn id="42" presetID="49" presetClass="entr" presetSubtype="0" decel="100000" fill="hold"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6" dur="5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7" dur="500"/>
                                        <p:tgtEl>
                                          <p:spTgt spid="3">
                                            <p:txEl>
                                              <p:pRg st="5" end="5"/>
                                            </p:txEl>
                                          </p:spTgt>
                                        </p:tgtEl>
                                      </p:cBhvr>
                                    </p:animEffect>
                                  </p:childTnLst>
                                </p:cTn>
                              </p:par>
                              <p:par>
                                <p:cTn id="48" presetID="49" presetClass="entr" presetSubtype="0" decel="100000" fill="hold" nodeType="with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p:cTn id="5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2" dur="500" fill="hold"/>
                                        <p:tgtEl>
                                          <p:spTgt spid="3">
                                            <p:txEl>
                                              <p:pRg st="6" end="6"/>
                                            </p:txEl>
                                          </p:spTgt>
                                        </p:tgtEl>
                                        <p:attrNameLst>
                                          <p:attrName>style.rotation</p:attrName>
                                        </p:attrNameLst>
                                      </p:cBhvr>
                                      <p:tavLst>
                                        <p:tav tm="0">
                                          <p:val>
                                            <p:fltVal val="360"/>
                                          </p:val>
                                        </p:tav>
                                        <p:tav tm="100000">
                                          <p:val>
                                            <p:fltVal val="0"/>
                                          </p:val>
                                        </p:tav>
                                      </p:tavLst>
                                    </p:anim>
                                    <p:animEffect transition="in" filter="fade">
                                      <p:cBhvr>
                                        <p:cTn id="53" dur="500"/>
                                        <p:tgtEl>
                                          <p:spTgt spid="3">
                                            <p:txEl>
                                              <p:pRg st="6" end="6"/>
                                            </p:txEl>
                                          </p:spTgt>
                                        </p:tgtEl>
                                      </p:cBhvr>
                                    </p:animEffect>
                                  </p:childTnLst>
                                </p:cTn>
                              </p:par>
                              <p:par>
                                <p:cTn id="54" presetID="49" presetClass="entr" presetSubtype="0" decel="100000" fill="hold" nodeType="with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8" dur="500" fill="hold"/>
                                        <p:tgtEl>
                                          <p:spTgt spid="3">
                                            <p:txEl>
                                              <p:pRg st="7" end="7"/>
                                            </p:txEl>
                                          </p:spTgt>
                                        </p:tgtEl>
                                        <p:attrNameLst>
                                          <p:attrName>style.rotation</p:attrName>
                                        </p:attrNameLst>
                                      </p:cBhvr>
                                      <p:tavLst>
                                        <p:tav tm="0">
                                          <p:val>
                                            <p:fltVal val="360"/>
                                          </p:val>
                                        </p:tav>
                                        <p:tav tm="100000">
                                          <p:val>
                                            <p:fltVal val="0"/>
                                          </p:val>
                                        </p:tav>
                                      </p:tavLst>
                                    </p:anim>
                                    <p:animEffect transition="in" filter="fade">
                                      <p:cBhvr>
                                        <p:cTn id="5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62" y="1169234"/>
            <a:ext cx="8709286" cy="5673776"/>
          </a:xfrm>
        </p:spPr>
        <p:txBody>
          <a:bodyPr/>
          <a:lstStyle/>
          <a:p>
            <a:pPr algn="just" rtl="1">
              <a:buNone/>
            </a:pPr>
            <a:endParaRPr lang="fa-IR" dirty="0" smtClean="0"/>
          </a:p>
          <a:p>
            <a:pPr algn="just" rtl="1">
              <a:buNone/>
            </a:pPr>
            <a:endParaRPr lang="fa-IR" sz="2000" dirty="0" smtClean="0"/>
          </a:p>
          <a:p>
            <a:pPr marL="457200" indent="-457200" algn="just" rtl="1">
              <a:buNone/>
            </a:pPr>
            <a:r>
              <a:rPr lang="fa-IR" sz="2200" dirty="0" smtClean="0">
                <a:cs typeface="B Lotus" pitchFamily="2" charset="-78"/>
              </a:rPr>
              <a:t>1) الف: بخشی از سخنان طرف مقابل را تأیید کنید: </a:t>
            </a:r>
            <a:r>
              <a:rPr lang="fa-IR" sz="2200" dirty="0" smtClean="0">
                <a:solidFill>
                  <a:srgbClr val="FF0000"/>
                </a:solidFill>
                <a:cs typeface="B Lotus" pitchFamily="2" charset="-78"/>
              </a:rPr>
              <a:t>«اتفاقاً خودم نیز متوجه شده ام که در برخی موارد آدمی غیر منطقی هستم» «بله می دانم که زود از کوره در می روم.»</a:t>
            </a:r>
          </a:p>
          <a:p>
            <a:pPr marL="457200" indent="-457200" algn="just" rtl="1">
              <a:buNone/>
            </a:pPr>
            <a:r>
              <a:rPr lang="fa-IR" sz="2200" dirty="0" smtClean="0">
                <a:cs typeface="B Lotus" pitchFamily="2" charset="-78"/>
              </a:rPr>
              <a:t>1) ب: سعی کنید در گفته های طرف مقابل حقیقتی را پیدا کنید، فراموش نکنید گه هیچکس صد در صد در اشتباه نیست و بندرت کسی کاملاً بی اشتباه است.</a:t>
            </a:r>
          </a:p>
          <a:p>
            <a:pPr marL="457200" indent="-457200" algn="just" rtl="1">
              <a:buNone/>
            </a:pPr>
            <a:r>
              <a:rPr lang="fa-IR" sz="2200" dirty="0" smtClean="0">
                <a:cs typeface="B Lotus" pitchFamily="2" charset="-78"/>
              </a:rPr>
              <a:t>2) اگر احساس می کنید مورد حمله واقع شده اید و با شما بطور غیرمنصفانه رفتار شده است، با طرف مقابل بحث و مشاجره نکنید و نیز حالت تدافعی یا حملۀ متقابل نکنید بلکه احساس خود را با عباراتی که با </a:t>
            </a:r>
            <a:r>
              <a:rPr lang="fa-IR" sz="2200" dirty="0" smtClean="0">
                <a:solidFill>
                  <a:srgbClr val="002060"/>
                </a:solidFill>
                <a:cs typeface="B Lotus" pitchFamily="2" charset="-78"/>
              </a:rPr>
              <a:t>«من احساس می کنم» «من فکر می کنم» </a:t>
            </a:r>
            <a:r>
              <a:rPr lang="fa-IR" sz="2200" dirty="0" smtClean="0">
                <a:cs typeface="B Lotus" pitchFamily="2" charset="-78"/>
              </a:rPr>
              <a:t>و ... بیان دارید.</a:t>
            </a:r>
          </a:p>
          <a:p>
            <a:pPr marL="457200" indent="-457200" algn="just" rtl="1">
              <a:buNone/>
            </a:pPr>
            <a:r>
              <a:rPr lang="fa-IR" sz="2200" dirty="0" smtClean="0">
                <a:cs typeface="B Lotus" pitchFamily="2" charset="-78"/>
              </a:rPr>
              <a:t>3) میل به سرزنش کردن طرف مقابل را در خود سرکوب کنید. سعی کنید احترام متقابل میان شما از بین نرود.</a:t>
            </a:r>
          </a:p>
          <a:p>
            <a:pPr marL="457200" indent="-457200" algn="just" rtl="1">
              <a:buNone/>
            </a:pPr>
            <a:r>
              <a:rPr lang="fa-IR" sz="2200" dirty="0" smtClean="0">
                <a:cs typeface="B Lotus" pitchFamily="2" charset="-78"/>
              </a:rPr>
              <a:t>4) از وارد شدن به بحث </a:t>
            </a:r>
            <a:r>
              <a:rPr lang="fa-IR" sz="2200" dirty="0" smtClean="0">
                <a:solidFill>
                  <a:srgbClr val="FF0000"/>
                </a:solidFill>
                <a:cs typeface="B Lotus" pitchFamily="2" charset="-78"/>
              </a:rPr>
              <a:t>«</a:t>
            </a:r>
            <a:r>
              <a:rPr lang="fa-IR" sz="2200" b="1" dirty="0" smtClean="0">
                <a:solidFill>
                  <a:srgbClr val="FF0000"/>
                </a:solidFill>
                <a:cs typeface="B Lotus" pitchFamily="2" charset="-78"/>
              </a:rPr>
              <a:t>حق با کیست؟» </a:t>
            </a:r>
            <a:r>
              <a:rPr lang="fa-IR" sz="2200" dirty="0" smtClean="0">
                <a:cs typeface="B Lotus" pitchFamily="2" charset="-78"/>
              </a:rPr>
              <a:t>اجتناب کنید. با این کار فقط اختلافات عمیق تر می گردد.</a:t>
            </a:r>
          </a:p>
          <a:p>
            <a:pPr marL="457200" indent="-457200" algn="just" rtl="1">
              <a:buNone/>
            </a:pPr>
            <a:r>
              <a:rPr lang="fa-IR" sz="2200" dirty="0" smtClean="0">
                <a:cs typeface="B Lotus" pitchFamily="2" charset="-78"/>
              </a:rPr>
              <a:t>5- و البته اگر انتقاد طرف مقابل را پذیرفتید، طوری رفتار کنید که شأن و عزت نفستان حفظ شود. </a:t>
            </a:r>
          </a:p>
        </p:txBody>
      </p:sp>
      <p:sp>
        <p:nvSpPr>
          <p:cNvPr id="4" name="Oval 3"/>
          <p:cNvSpPr/>
          <p:nvPr/>
        </p:nvSpPr>
        <p:spPr>
          <a:xfrm>
            <a:off x="2578308" y="179882"/>
            <a:ext cx="4422099" cy="854439"/>
          </a:xfrm>
          <a:prstGeom prst="ellipse">
            <a:avLst/>
          </a:prstGeom>
          <a:blipFill>
            <a:blip r:embed="rId2"/>
            <a:tile tx="0" ty="0" sx="100000" sy="100000" flip="none" algn="tl"/>
          </a:blip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accent3"/>
                </a:solidFill>
                <a:cs typeface="B Titr" pitchFamily="2" charset="-78"/>
              </a:rPr>
              <a:t>مهارت های گوش دادن</a:t>
            </a:r>
            <a:endParaRPr lang="en-US" sz="2800" dirty="0">
              <a:solidFill>
                <a:schemeClr val="accent3"/>
              </a:solidFill>
              <a:cs typeface="B Titr" pitchFamily="2" charset="-78"/>
            </a:endParaRPr>
          </a:p>
        </p:txBody>
      </p:sp>
      <p:sp>
        <p:nvSpPr>
          <p:cNvPr id="5" name="Left Arrow 4"/>
          <p:cNvSpPr/>
          <p:nvPr/>
        </p:nvSpPr>
        <p:spPr>
          <a:xfrm>
            <a:off x="6340839" y="1019331"/>
            <a:ext cx="2548328" cy="1034321"/>
          </a:xfrm>
          <a:prstGeom prst="leftArrow">
            <a:avLst/>
          </a:prstGeom>
          <a:solidFill>
            <a:srgbClr val="FFFF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مهارت 1: روش خلع سلاح</a:t>
            </a:r>
            <a:endParaRPr lang="en-US"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4" presetClass="entr" presetSubtype="0" accel="10000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3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3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5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slide(fromBottom)">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9234"/>
            <a:ext cx="9144000" cy="5673776"/>
          </a:xfrm>
        </p:spPr>
        <p:txBody>
          <a:bodyPr/>
          <a:lstStyle/>
          <a:p>
            <a:pPr algn="just" rtl="1">
              <a:buNone/>
            </a:pPr>
            <a:endParaRPr lang="fa-IR" dirty="0" smtClean="0"/>
          </a:p>
          <a:p>
            <a:pPr algn="just" rtl="1">
              <a:buNone/>
            </a:pPr>
            <a:endParaRPr lang="fa-IR" sz="2000" dirty="0" smtClean="0"/>
          </a:p>
          <a:p>
            <a:pPr marL="60325" indent="-60325" algn="just" rtl="1">
              <a:buNone/>
            </a:pPr>
            <a:r>
              <a:rPr lang="fa-IR" sz="2000" dirty="0" smtClean="0">
                <a:cs typeface="B Lotus" pitchFamily="2" charset="-78"/>
              </a:rPr>
              <a:t>1- خود را جای طرف مقابل بگذارید، خوب گوش دهید و بفهمید که منظورش چیست؟ و چه می خواهد بگوید؟ سپس به جای قضاوت کردن برداشت خود از طرز اندیشه و احساس او را بیان کنید و سپس حرف او را بطور خلاصه تکرار کنید.</a:t>
            </a:r>
          </a:p>
          <a:p>
            <a:pPr marL="0" indent="0" algn="just" rtl="1">
              <a:buNone/>
            </a:pPr>
            <a:r>
              <a:rPr lang="fa-IR" sz="2000" dirty="0" smtClean="0">
                <a:cs typeface="B Lotus" pitchFamily="2" charset="-78"/>
              </a:rPr>
              <a:t>2- سعی کنید احساس طرف مقابل را درک کنید، به حرکات و نشانه های جسمانی آنها توجه کنید: </a:t>
            </a:r>
            <a:r>
              <a:rPr lang="fa-IR" sz="2000" dirty="0" smtClean="0">
                <a:solidFill>
                  <a:srgbClr val="C00000"/>
                </a:solidFill>
                <a:cs typeface="B Lotus" pitchFamily="2" charset="-78"/>
              </a:rPr>
              <a:t>آیا خشمگین است؟ مضطرب است؟ </a:t>
            </a:r>
            <a:r>
              <a:rPr lang="fa-IR" sz="2000" dirty="0" smtClean="0">
                <a:cs typeface="B Lotus" pitchFamily="2" charset="-78"/>
              </a:rPr>
              <a:t>...... </a:t>
            </a:r>
            <a:r>
              <a:rPr lang="fa-IR" sz="2000" dirty="0" smtClean="0">
                <a:cs typeface="B Lotus" pitchFamily="2" charset="-78"/>
              </a:rPr>
              <a:t>احساسشان </a:t>
            </a:r>
            <a:r>
              <a:rPr lang="fa-IR" sz="2000" dirty="0" smtClean="0">
                <a:cs typeface="B Lotus" pitchFamily="2" charset="-78"/>
              </a:rPr>
              <a:t>را تأیید کنید. </a:t>
            </a:r>
          </a:p>
          <a:p>
            <a:pPr marL="0" indent="0" algn="just" rtl="1">
              <a:buNone/>
            </a:pPr>
            <a:r>
              <a:rPr lang="fa-IR" sz="2000" dirty="0" smtClean="0">
                <a:cs typeface="B Lotus" pitchFamily="2" charset="-78"/>
              </a:rPr>
              <a:t>3- برای تأیید احساسات آنها پرس و جو کنید </a:t>
            </a:r>
            <a:r>
              <a:rPr lang="fa-IR" sz="2000" dirty="0" smtClean="0">
                <a:solidFill>
                  <a:srgbClr val="C00000"/>
                </a:solidFill>
                <a:cs typeface="B Lotus" pitchFamily="2" charset="-78"/>
              </a:rPr>
              <a:t>«مثل اینکه از دست من ناراحت هستی؟ آیا همین طور است؟ </a:t>
            </a:r>
            <a:r>
              <a:rPr lang="fa-IR" sz="2000" dirty="0" smtClean="0">
                <a:cs typeface="B Lotus" pitchFamily="2" charset="-78"/>
              </a:rPr>
              <a:t>بپرسید که آیا </a:t>
            </a:r>
            <a:r>
              <a:rPr lang="fa-IR" sz="2000" dirty="0" smtClean="0">
                <a:cs typeface="B Lotus" pitchFamily="2" charset="-78"/>
              </a:rPr>
              <a:t>احساسشان </a:t>
            </a:r>
            <a:r>
              <a:rPr lang="fa-IR" sz="2000" dirty="0" smtClean="0">
                <a:cs typeface="B Lotus" pitchFamily="2" charset="-78"/>
              </a:rPr>
              <a:t>را درست درک کرده </a:t>
            </a:r>
            <a:r>
              <a:rPr lang="fa-IR" sz="2000" dirty="0" smtClean="0">
                <a:cs typeface="B Lotus" pitchFamily="2" charset="-78"/>
              </a:rPr>
              <a:t>اید؟</a:t>
            </a:r>
            <a:endParaRPr lang="fa-IR" sz="2000" dirty="0" smtClean="0">
              <a:cs typeface="B Lotus" pitchFamily="2" charset="-78"/>
            </a:endParaRPr>
          </a:p>
          <a:p>
            <a:pPr marL="0" indent="0" algn="just" rtl="1">
              <a:buNone/>
            </a:pPr>
            <a:r>
              <a:rPr lang="fa-IR" sz="2000" dirty="0" smtClean="0">
                <a:cs typeface="B Lotus" pitchFamily="2" charset="-78"/>
              </a:rPr>
              <a:t>4- از عبارت هایی با مفهوم </a:t>
            </a:r>
            <a:r>
              <a:rPr lang="fa-IR" sz="2000" dirty="0" smtClean="0">
                <a:solidFill>
                  <a:srgbClr val="7030A0"/>
                </a:solidFill>
                <a:cs typeface="B Lotus" pitchFamily="2" charset="-78"/>
              </a:rPr>
              <a:t>«من احساس می کنم» </a:t>
            </a:r>
            <a:r>
              <a:rPr lang="fa-IR" sz="2000" dirty="0" smtClean="0">
                <a:cs typeface="B Lotus" pitchFamily="2" charset="-78"/>
              </a:rPr>
              <a:t>استفاده کنید تا بدانند که اگر جای آنها بودید چه احساسی داشتید: </a:t>
            </a:r>
            <a:r>
              <a:rPr lang="fa-IR" sz="2000" dirty="0" smtClean="0">
                <a:solidFill>
                  <a:srgbClr val="7030A0"/>
                </a:solidFill>
                <a:cs typeface="B Lotus" pitchFamily="2" charset="-78"/>
              </a:rPr>
              <a:t>«اگر این مشکل برای من هم پیش می آمد احساس شما را داشتم» «می دانم که تحمل اش برایتان سخت است.»</a:t>
            </a:r>
          </a:p>
          <a:p>
            <a:pPr marL="0" indent="0" algn="just" rtl="1">
              <a:buNone/>
            </a:pPr>
            <a:r>
              <a:rPr lang="fa-IR" sz="2000" dirty="0" smtClean="0">
                <a:cs typeface="B Lotus" pitchFamily="2" charset="-78"/>
              </a:rPr>
              <a:t>5- حالتهای عاطفی و هیجانی که پشت افکار و کلمات طرف مقابل قرار دارد را سعی کنیددرک کرده و به طرف مقابل انعکاس دهید: </a:t>
            </a:r>
            <a:r>
              <a:rPr lang="fa-IR" sz="2000" dirty="0" smtClean="0">
                <a:solidFill>
                  <a:srgbClr val="002060"/>
                </a:solidFill>
                <a:cs typeface="B Lotus" pitchFamily="2" charset="-78"/>
              </a:rPr>
              <a:t>«مثل اینکه موضوع خیلی کلافه تان کرده است؟» «به نظر می رسد از این موضوع خیلی ناراحت هستی.»</a:t>
            </a:r>
          </a:p>
          <a:p>
            <a:pPr marL="457200" indent="-457200" algn="just" rtl="1">
              <a:buNone/>
            </a:pPr>
            <a:r>
              <a:rPr lang="fa-IR" sz="2000" dirty="0" smtClean="0">
                <a:cs typeface="B Lotus" pitchFamily="2" charset="-78"/>
              </a:rPr>
              <a:t>6- احساسات طرف مقابل را بپذیرید: حتی اگر او به شما حمله می کند و با خصومت حرف می زند و ....</a:t>
            </a:r>
          </a:p>
          <a:p>
            <a:pPr marL="457200" indent="-457200" algn="just" rtl="1">
              <a:buNone/>
            </a:pPr>
            <a:r>
              <a:rPr lang="fa-IR" sz="2000" dirty="0" smtClean="0">
                <a:cs typeface="B Lotus" pitchFamily="2" charset="-78"/>
              </a:rPr>
              <a:t>بگذارید تا او بداند که </a:t>
            </a:r>
            <a:r>
              <a:rPr lang="fa-IR" sz="2000" dirty="0" smtClean="0">
                <a:cs typeface="B Lotus" pitchFamily="2" charset="-78"/>
              </a:rPr>
              <a:t>بگوش </a:t>
            </a:r>
            <a:r>
              <a:rPr lang="fa-IR" sz="2000" dirty="0" smtClean="0">
                <a:cs typeface="B Lotus" pitchFamily="2" charset="-78"/>
              </a:rPr>
              <a:t>دادن به حرفهایش راغب هستید.</a:t>
            </a:r>
          </a:p>
        </p:txBody>
      </p:sp>
      <p:sp>
        <p:nvSpPr>
          <p:cNvPr id="4" name="Oval 3"/>
          <p:cNvSpPr/>
          <p:nvPr/>
        </p:nvSpPr>
        <p:spPr>
          <a:xfrm>
            <a:off x="2578308" y="179882"/>
            <a:ext cx="4422099" cy="854439"/>
          </a:xfrm>
          <a:prstGeom prst="ellipse">
            <a:avLst/>
          </a:prstGeom>
          <a:solidFill>
            <a:srgbClr val="FFC000"/>
          </a:solidFill>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Titr" pitchFamily="2" charset="-78"/>
              </a:rPr>
              <a:t>مهارت های گوش دادن</a:t>
            </a:r>
            <a:endParaRPr lang="en-US" sz="2800" dirty="0">
              <a:solidFill>
                <a:schemeClr val="tx1"/>
              </a:solidFill>
              <a:cs typeface="B Titr" pitchFamily="2" charset="-78"/>
            </a:endParaRPr>
          </a:p>
        </p:txBody>
      </p:sp>
      <p:sp>
        <p:nvSpPr>
          <p:cNvPr id="5" name="Left Arrow 4"/>
          <p:cNvSpPr/>
          <p:nvPr/>
        </p:nvSpPr>
        <p:spPr>
          <a:xfrm>
            <a:off x="6340839" y="1019331"/>
            <a:ext cx="2548328" cy="1034321"/>
          </a:xfrm>
          <a:prstGeom prst="leftArrow">
            <a:avLst/>
          </a:prstGeom>
          <a:solidFill>
            <a:srgbClr val="FF000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مهارت 2: برخورد همدلانه</a:t>
            </a:r>
            <a:endParaRPr lang="en-US"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strVal val="#ppt_w*0.05"/>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anim calcmode="lin" valueType="num">
                                      <p:cBhvr>
                                        <p:cTn id="17" dur="500" fill="hold"/>
                                        <p:tgtEl>
                                          <p:spTgt spid="5"/>
                                        </p:tgtEl>
                                        <p:attrNameLst>
                                          <p:attrName>ppt_x</p:attrName>
                                        </p:attrNameLst>
                                      </p:cBhvr>
                                      <p:tavLst>
                                        <p:tav tm="0">
                                          <p:val>
                                            <p:strVal val="#ppt_x-.2"/>
                                          </p:val>
                                        </p:tav>
                                        <p:tav tm="100000">
                                          <p:val>
                                            <p:strVal val="#ppt_x"/>
                                          </p:val>
                                        </p:tav>
                                      </p:tavLst>
                                    </p:anim>
                                    <p:anim calcmode="lin" valueType="num">
                                      <p:cBhvr>
                                        <p:cTn id="18" dur="500" fill="hold"/>
                                        <p:tgtEl>
                                          <p:spTgt spid="5"/>
                                        </p:tgtEl>
                                        <p:attrNameLst>
                                          <p:attrName>ppt_y</p:attrName>
                                        </p:attrNameLst>
                                      </p:cBhvr>
                                      <p:tavLst>
                                        <p:tav tm="0">
                                          <p:val>
                                            <p:strVal val="#ppt_y"/>
                                          </p:val>
                                        </p:tav>
                                        <p:tav tm="100000">
                                          <p:val>
                                            <p:strVal val="#ppt_y"/>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wheel(4)">
                                      <p:cBhvr>
                                        <p:cTn id="40" dur="2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0"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800" decel="100000"/>
                                        <p:tgtEl>
                                          <p:spTgt spid="3">
                                            <p:txEl>
                                              <p:pRg st="5" end="5"/>
                                            </p:txEl>
                                          </p:spTgt>
                                        </p:tgtEl>
                                      </p:cBhvr>
                                    </p:animEffect>
                                    <p:anim calcmode="lin" valueType="num">
                                      <p:cBhvr>
                                        <p:cTn id="46"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47"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48"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0" presetClass="entr" presetSubtype="0" decel="10000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7" dur="1000"/>
                                        <p:tgtEl>
                                          <p:spTgt spid="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0" presetClass="entr" presetSubtype="0" decel="100000" fill="hold"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p:cTn id="62" dur="1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6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4" dur="1000"/>
                                        <p:tgtEl>
                                          <p:spTgt spid="3">
                                            <p:txEl>
                                              <p:pRg st="7" end="7"/>
                                            </p:txEl>
                                          </p:spTgt>
                                        </p:tgtEl>
                                      </p:cBhvr>
                                    </p:animEffect>
                                  </p:childTnLst>
                                </p:cTn>
                              </p:par>
                              <p:par>
                                <p:cTn id="65" presetID="50" presetClass="entr" presetSubtype="0" decel="100000" fill="hold" nodeType="with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 calcmode="lin" valueType="num">
                                      <p:cBhvr>
                                        <p:cTn id="67"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68"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9234"/>
            <a:ext cx="9144000" cy="5673776"/>
          </a:xfrm>
        </p:spPr>
        <p:txBody>
          <a:bodyPr/>
          <a:lstStyle/>
          <a:p>
            <a:pPr algn="just" rtl="1">
              <a:buNone/>
            </a:pPr>
            <a:endParaRPr lang="fa-IR" dirty="0" smtClean="0"/>
          </a:p>
          <a:p>
            <a:pPr algn="just" rtl="1">
              <a:buNone/>
            </a:pPr>
            <a:endParaRPr lang="fa-IR" sz="2000" dirty="0" smtClean="0"/>
          </a:p>
          <a:p>
            <a:pPr marL="60325" indent="-60325" algn="just" rtl="1">
              <a:buNone/>
            </a:pPr>
            <a:r>
              <a:rPr lang="fa-IR" sz="2200" dirty="0" smtClean="0">
                <a:cs typeface="B Lotus" pitchFamily="2" charset="-78"/>
              </a:rPr>
              <a:t>1- خیلی از افراد به جای بیان احساست خود، آن را به نمایش می گذارند. در این موارد از آنها بخواهید تا دربارۀ احساست خود توضیح بیشتری بدهند. بیان عواطف (خواه مثبت، خواه منفی) از شدت آن می کاهد.</a:t>
            </a:r>
          </a:p>
          <a:p>
            <a:pPr marL="60325" indent="-60325" algn="just" rtl="1">
              <a:buNone/>
            </a:pPr>
            <a:r>
              <a:rPr lang="fa-IR" sz="2200" dirty="0" smtClean="0">
                <a:cs typeface="B Lotus" pitchFamily="2" charset="-78"/>
              </a:rPr>
              <a:t>2- از طرف مقابل بخواهید تا جزئیات ناراحتی یا علل آن را برایتان توضیح دهد.</a:t>
            </a:r>
          </a:p>
          <a:p>
            <a:pPr marL="60325" indent="-60325" algn="just" rtl="1">
              <a:buNone/>
            </a:pPr>
            <a:r>
              <a:rPr lang="fa-IR" sz="2200" dirty="0" smtClean="0">
                <a:cs typeface="B Lotus" pitchFamily="2" charset="-78"/>
              </a:rPr>
              <a:t>3- از طرف مقابل خود بپرسید که از کدام عمل شما دلگیر شده است، وقتی حرف های او را شنیدید حالت تدافعی به خود نگیرید. سعی کنید حقیقتی را در سخنان طرف مقابل پیدا کنید و آن را وسیله ای برای برقراری ارتباط مؤثر سازید.</a:t>
            </a:r>
          </a:p>
          <a:p>
            <a:pPr marL="60325" indent="-60325" algn="just" rtl="1">
              <a:buNone/>
            </a:pPr>
            <a:r>
              <a:rPr lang="fa-IR" sz="2200" dirty="0" smtClean="0">
                <a:cs typeface="B Lotus" pitchFamily="2" charset="-78"/>
              </a:rPr>
              <a:t>4- وقتی دلیل ناخشنودی و عصبانیت آنها را می پرسید از لحن احترام آمیز استفاده کنید. دقت کنید که سخنان شما همراه با طعنه و تمسخر نباشد.</a:t>
            </a:r>
          </a:p>
          <a:p>
            <a:pPr marL="60325" indent="-60325" algn="just" rtl="1">
              <a:buNone/>
            </a:pPr>
            <a:r>
              <a:rPr lang="fa-IR" sz="2200" dirty="0" smtClean="0">
                <a:cs typeface="B Lotus" pitchFamily="2" charset="-78"/>
              </a:rPr>
              <a:t>5- از خشم و احساس های منفی طرف مقابل نترسید. شرایط را طوری فراهم کنید که انها بیان گردند. احساسات ناخوشایند در صورت ابراز نشدن تشدید می گردند. </a:t>
            </a:r>
            <a:r>
              <a:rPr lang="fa-IR" sz="2200" dirty="0" smtClean="0">
                <a:solidFill>
                  <a:srgbClr val="FF0000"/>
                </a:solidFill>
                <a:cs typeface="B Lotus" pitchFamily="2" charset="-78"/>
              </a:rPr>
              <a:t>رنجش به نفرت و خصومت، دلواپسی به ناامیدی و اضطراب و غمگینی به افسردگی تبدیل می گردد.</a:t>
            </a:r>
          </a:p>
        </p:txBody>
      </p:sp>
      <p:sp>
        <p:nvSpPr>
          <p:cNvPr id="4" name="Oval 3"/>
          <p:cNvSpPr/>
          <p:nvPr/>
        </p:nvSpPr>
        <p:spPr>
          <a:xfrm>
            <a:off x="2578308" y="179882"/>
            <a:ext cx="4422099" cy="854439"/>
          </a:xfrm>
          <a:prstGeom prst="ellipse">
            <a:avLst/>
          </a:prstGeom>
          <a:solidFill>
            <a:srgbClr val="7030A0"/>
          </a:solidFill>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cs typeface="B Titr" pitchFamily="2" charset="-78"/>
              </a:rPr>
              <a:t>مهارت های گوش دادن</a:t>
            </a:r>
            <a:endParaRPr lang="en-US" sz="2800" dirty="0">
              <a:solidFill>
                <a:schemeClr val="tx1"/>
              </a:solidFill>
              <a:cs typeface="B Titr" pitchFamily="2" charset="-78"/>
            </a:endParaRPr>
          </a:p>
        </p:txBody>
      </p:sp>
      <p:sp>
        <p:nvSpPr>
          <p:cNvPr id="5" name="Left Arrow 4"/>
          <p:cNvSpPr/>
          <p:nvPr/>
        </p:nvSpPr>
        <p:spPr>
          <a:xfrm>
            <a:off x="6340839" y="1019331"/>
            <a:ext cx="2548328" cy="1034321"/>
          </a:xfrm>
          <a:prstGeom prst="leftArrow">
            <a:avLst/>
          </a:prstGeom>
          <a:solidFill>
            <a:srgbClr val="00B0F0"/>
          </a:solidFill>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مهارت 3: پرس و جو</a:t>
            </a:r>
            <a:endParaRPr lang="en-US"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50" presetClass="entr" presetSubtype="0" decel="10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strVal val="#ppt_w+.3"/>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heckerboard(across)">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dissolv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dissolv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road08">
  <a:themeElements>
    <a:clrScheme name="Office Theme 1">
      <a:dk1>
        <a:srgbClr val="000000"/>
      </a:dk1>
      <a:lt1>
        <a:srgbClr val="CAE1FF"/>
      </a:lt1>
      <a:dk2>
        <a:srgbClr val="000000"/>
      </a:dk2>
      <a:lt2>
        <a:srgbClr val="B2B2B2"/>
      </a:lt2>
      <a:accent1>
        <a:srgbClr val="64A7FF"/>
      </a:accent1>
      <a:accent2>
        <a:srgbClr val="6692CC"/>
      </a:accent2>
      <a:accent3>
        <a:srgbClr val="E1EEFF"/>
      </a:accent3>
      <a:accent4>
        <a:srgbClr val="000000"/>
      </a:accent4>
      <a:accent5>
        <a:srgbClr val="B8D0FF"/>
      </a:accent5>
      <a:accent6>
        <a:srgbClr val="5C84B9"/>
      </a:accent6>
      <a:hlink>
        <a:srgbClr val="0059CC"/>
      </a:hlink>
      <a:folHlink>
        <a:srgbClr val="2E486B"/>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CAE1FF"/>
        </a:lt1>
        <a:dk2>
          <a:srgbClr val="000000"/>
        </a:dk2>
        <a:lt2>
          <a:srgbClr val="B2B2B2"/>
        </a:lt2>
        <a:accent1>
          <a:srgbClr val="64A7FF"/>
        </a:accent1>
        <a:accent2>
          <a:srgbClr val="6692CC"/>
        </a:accent2>
        <a:accent3>
          <a:srgbClr val="E1EEFF"/>
        </a:accent3>
        <a:accent4>
          <a:srgbClr val="000000"/>
        </a:accent4>
        <a:accent5>
          <a:srgbClr val="B8D0FF"/>
        </a:accent5>
        <a:accent6>
          <a:srgbClr val="5C84B9"/>
        </a:accent6>
        <a:hlink>
          <a:srgbClr val="0059CC"/>
        </a:hlink>
        <a:folHlink>
          <a:srgbClr val="2E486B"/>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CAE1FF"/>
        </a:lt1>
        <a:dk2>
          <a:srgbClr val="000000"/>
        </a:dk2>
        <a:lt2>
          <a:srgbClr val="B2B2B2"/>
        </a:lt2>
        <a:accent1>
          <a:srgbClr val="6C66CC"/>
        </a:accent1>
        <a:accent2>
          <a:srgbClr val="0096CC"/>
        </a:accent2>
        <a:accent3>
          <a:srgbClr val="E1EEFF"/>
        </a:accent3>
        <a:accent4>
          <a:srgbClr val="000000"/>
        </a:accent4>
        <a:accent5>
          <a:srgbClr val="BAB8E2"/>
        </a:accent5>
        <a:accent6>
          <a:srgbClr val="0087B9"/>
        </a:accent6>
        <a:hlink>
          <a:srgbClr val="0C00CC"/>
        </a:hlink>
        <a:folHlink>
          <a:srgbClr val="2E486B"/>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CAE1FF"/>
        </a:lt1>
        <a:dk2>
          <a:srgbClr val="000000"/>
        </a:dk2>
        <a:lt2>
          <a:srgbClr val="B2B2B2"/>
        </a:lt2>
        <a:accent1>
          <a:srgbClr val="CCA200"/>
        </a:accent1>
        <a:accent2>
          <a:srgbClr val="CC4900"/>
        </a:accent2>
        <a:accent3>
          <a:srgbClr val="E1EEFF"/>
        </a:accent3>
        <a:accent4>
          <a:srgbClr val="000000"/>
        </a:accent4>
        <a:accent5>
          <a:srgbClr val="E2CEAA"/>
        </a:accent5>
        <a:accent6>
          <a:srgbClr val="B94100"/>
        </a:accent6>
        <a:hlink>
          <a:srgbClr val="0059CC"/>
        </a:hlink>
        <a:folHlink>
          <a:srgbClr val="6B5F2E"/>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CAE1FF"/>
        </a:lt1>
        <a:dk2>
          <a:srgbClr val="000000"/>
        </a:dk2>
        <a:lt2>
          <a:srgbClr val="B2B2B2"/>
        </a:lt2>
        <a:accent1>
          <a:srgbClr val="A6CC00"/>
        </a:accent1>
        <a:accent2>
          <a:srgbClr val="CC7B00"/>
        </a:accent2>
        <a:accent3>
          <a:srgbClr val="E1EEFF"/>
        </a:accent3>
        <a:accent4>
          <a:srgbClr val="000000"/>
        </a:accent4>
        <a:accent5>
          <a:srgbClr val="D0E2AA"/>
        </a:accent5>
        <a:accent6>
          <a:srgbClr val="B96F00"/>
        </a:accent6>
        <a:hlink>
          <a:srgbClr val="0059CC"/>
        </a:hlink>
        <a:folHlink>
          <a:srgbClr val="6B2E55"/>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64A7FF"/>
        </a:accent1>
        <a:accent2>
          <a:srgbClr val="6692CC"/>
        </a:accent2>
        <a:accent3>
          <a:srgbClr val="FFFFFF"/>
        </a:accent3>
        <a:accent4>
          <a:srgbClr val="000000"/>
        </a:accent4>
        <a:accent5>
          <a:srgbClr val="B8D0FF"/>
        </a:accent5>
        <a:accent6>
          <a:srgbClr val="5C84B9"/>
        </a:accent6>
        <a:hlink>
          <a:srgbClr val="0059CC"/>
        </a:hlink>
        <a:folHlink>
          <a:srgbClr val="2E486B"/>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6C66CC"/>
        </a:accent1>
        <a:accent2>
          <a:srgbClr val="0096CC"/>
        </a:accent2>
        <a:accent3>
          <a:srgbClr val="FFFFFF"/>
        </a:accent3>
        <a:accent4>
          <a:srgbClr val="000000"/>
        </a:accent4>
        <a:accent5>
          <a:srgbClr val="BAB8E2"/>
        </a:accent5>
        <a:accent6>
          <a:srgbClr val="0087B9"/>
        </a:accent6>
        <a:hlink>
          <a:srgbClr val="0C00CC"/>
        </a:hlink>
        <a:folHlink>
          <a:srgbClr val="2E486B"/>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CCA200"/>
        </a:accent1>
        <a:accent2>
          <a:srgbClr val="CC4900"/>
        </a:accent2>
        <a:accent3>
          <a:srgbClr val="FFFFFF"/>
        </a:accent3>
        <a:accent4>
          <a:srgbClr val="000000"/>
        </a:accent4>
        <a:accent5>
          <a:srgbClr val="E2CEAA"/>
        </a:accent5>
        <a:accent6>
          <a:srgbClr val="B94100"/>
        </a:accent6>
        <a:hlink>
          <a:srgbClr val="0059CC"/>
        </a:hlink>
        <a:folHlink>
          <a:srgbClr val="6B5F2E"/>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A6CC00"/>
        </a:accent1>
        <a:accent2>
          <a:srgbClr val="CC7B00"/>
        </a:accent2>
        <a:accent3>
          <a:srgbClr val="FFFFFF"/>
        </a:accent3>
        <a:accent4>
          <a:srgbClr val="000000"/>
        </a:accent4>
        <a:accent5>
          <a:srgbClr val="D0E2AA"/>
        </a:accent5>
        <a:accent6>
          <a:srgbClr val="B96F00"/>
        </a:accent6>
        <a:hlink>
          <a:srgbClr val="0059CC"/>
        </a:hlink>
        <a:folHlink>
          <a:srgbClr val="6B2E5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road08</Template>
  <TotalTime>220</TotalTime>
  <Words>1516</Words>
  <Application>Microsoft Office PowerPoint</Application>
  <PresentationFormat>On-screen Show (4:3)</PresentationFormat>
  <Paragraphs>105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road08</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mohamad</dc:creator>
  <cp:lastModifiedBy>Dr. Alilou</cp:lastModifiedBy>
  <cp:revision>24</cp:revision>
  <dcterms:created xsi:type="dcterms:W3CDTF">2010-03-08T17:53:25Z</dcterms:created>
  <dcterms:modified xsi:type="dcterms:W3CDTF">2009-01-28T20:04:57Z</dcterms:modified>
</cp:coreProperties>
</file>